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087" r:id="rId1"/>
    <p:sldMasterId id="2147485054" r:id="rId2"/>
  </p:sldMasterIdLst>
  <p:notesMasterIdLst>
    <p:notesMasterId r:id="rId11"/>
  </p:notesMasterIdLst>
  <p:handoutMasterIdLst>
    <p:handoutMasterId r:id="rId12"/>
  </p:handoutMasterIdLst>
  <p:sldIdLst>
    <p:sldId id="456" r:id="rId3"/>
    <p:sldId id="564" r:id="rId4"/>
    <p:sldId id="573" r:id="rId5"/>
    <p:sldId id="594" r:id="rId6"/>
    <p:sldId id="596" r:id="rId7"/>
    <p:sldId id="603" r:id="rId8"/>
    <p:sldId id="588" r:id="rId9"/>
    <p:sldId id="595" r:id="rId10"/>
  </p:sldIdLst>
  <p:sldSz cx="9144000" cy="6858000" type="screen4x3"/>
  <p:notesSz cx="6797675" cy="9872663"/>
  <p:defaultTextStyle>
    <a:defPPr>
      <a:defRPr lang="en-GB"/>
    </a:defPPr>
    <a:lvl1pPr algn="l" defTabSz="447675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455613" indent="1588" algn="l" defTabSz="447675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912813" indent="1588" algn="l" defTabSz="447675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370013" indent="1588" algn="l" defTabSz="447675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1827213" indent="1588" algn="l" defTabSz="447675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63">
          <p15:clr>
            <a:srgbClr val="A4A3A4"/>
          </p15:clr>
        </p15:guide>
        <p15:guide id="2" pos="216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9FFF"/>
    <a:srgbClr val="FFFFF7"/>
    <a:srgbClr val="FFD13F"/>
    <a:srgbClr val="C89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Gitternetz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ittlere Formatvorlage 3 - 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040" autoAdjust="0"/>
    <p:restoredTop sz="85524" autoAdjust="0"/>
  </p:normalViewPr>
  <p:slideViewPr>
    <p:cSldViewPr>
      <p:cViewPr varScale="1">
        <p:scale>
          <a:sx n="91" d="100"/>
          <a:sy n="91" d="100"/>
        </p:scale>
        <p:origin x="1164" y="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8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39" d="100"/>
          <a:sy n="39" d="100"/>
        </p:scale>
        <p:origin x="-1949" y="-91"/>
      </p:cViewPr>
      <p:guideLst>
        <p:guide orient="horz" pos="2863"/>
        <p:guide pos="2162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4107"/>
          </a:xfrm>
          <a:prstGeom prst="rect">
            <a:avLst/>
          </a:prstGeom>
        </p:spPr>
        <p:txBody>
          <a:bodyPr vert="horz" lIns="91108" tIns="45555" rIns="91108" bIns="45555" rtlCol="0"/>
          <a:lstStyle>
            <a:lvl1pPr algn="l">
              <a:defRPr sz="11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92" y="0"/>
            <a:ext cx="2946400" cy="494107"/>
          </a:xfrm>
          <a:prstGeom prst="rect">
            <a:avLst/>
          </a:prstGeom>
        </p:spPr>
        <p:txBody>
          <a:bodyPr vert="horz" lIns="91108" tIns="45555" rIns="91108" bIns="45555" rtlCol="0"/>
          <a:lstStyle>
            <a:lvl1pPr algn="r">
              <a:defRPr sz="1100"/>
            </a:lvl1pPr>
          </a:lstStyle>
          <a:p>
            <a:fld id="{D6D80F14-38B5-4F97-B031-E36800797630}" type="datetimeFigureOut">
              <a:rPr lang="de-DE" smtClean="0"/>
              <a:pPr/>
              <a:t>21.11.2017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376978"/>
            <a:ext cx="2946400" cy="494107"/>
          </a:xfrm>
          <a:prstGeom prst="rect">
            <a:avLst/>
          </a:prstGeom>
        </p:spPr>
        <p:txBody>
          <a:bodyPr vert="horz" lIns="91108" tIns="45555" rIns="91108" bIns="45555" rtlCol="0" anchor="b"/>
          <a:lstStyle>
            <a:lvl1pPr algn="l">
              <a:defRPr sz="11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92" y="9376978"/>
            <a:ext cx="2946400" cy="494107"/>
          </a:xfrm>
          <a:prstGeom prst="rect">
            <a:avLst/>
          </a:prstGeom>
        </p:spPr>
        <p:txBody>
          <a:bodyPr vert="horz" lIns="91108" tIns="45555" rIns="91108" bIns="45555" rtlCol="0" anchor="b"/>
          <a:lstStyle>
            <a:lvl1pPr algn="r">
              <a:defRPr sz="1100"/>
            </a:lvl1pPr>
          </a:lstStyle>
          <a:p>
            <a:fld id="{14F05072-F44E-4804-9537-6666147DAE48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50037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3" y="2"/>
            <a:ext cx="6797675" cy="987266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82" tIns="45189" rIns="90382" bIns="45189" anchor="ctr"/>
          <a:lstStyle/>
          <a:p>
            <a:pPr defTabSz="444002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de-DE" dirty="0"/>
          </a:p>
        </p:txBody>
      </p:sp>
      <p:pic>
        <p:nvPicPr>
          <p:cNvPr id="7782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82798" y="388343"/>
            <a:ext cx="927177" cy="4546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187702" y="9375402"/>
            <a:ext cx="1601928" cy="49252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88958" tIns="46257" rIns="88958" bIns="46257" numCol="1" anchor="ctr" anchorCtr="0" compatLnSpc="1">
            <a:prstTxWarp prst="textNoShape">
              <a:avLst/>
            </a:prstTxWarp>
          </a:bodyPr>
          <a:lstStyle>
            <a:lvl1pPr defTabSz="444002">
              <a:lnSpc>
                <a:spcPts val="1271"/>
              </a:lnSpc>
              <a:buClr>
                <a:srgbClr val="000000"/>
              </a:buClr>
              <a:buSzPct val="100000"/>
              <a:buFont typeface="Stafford" charset="0"/>
              <a:buNone/>
              <a:tabLst>
                <a:tab pos="715512" algn="l"/>
                <a:tab pos="1431023" algn="l"/>
              </a:tabLst>
              <a:defRPr sz="1000">
                <a:solidFill>
                  <a:srgbClr val="000000"/>
                </a:solidFill>
                <a:latin typeface="Stafford" charset="0"/>
              </a:defRPr>
            </a:lvl1pPr>
          </a:lstStyle>
          <a:p>
            <a:pPr>
              <a:defRPr/>
            </a:pPr>
            <a:r>
              <a:rPr lang="de-DE"/>
              <a:t>6. April 2009</a:t>
            </a:r>
          </a:p>
        </p:txBody>
      </p:sp>
      <p:sp>
        <p:nvSpPr>
          <p:cNvPr id="77829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995363"/>
            <a:ext cx="4418013" cy="3314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189323" y="4625348"/>
            <a:ext cx="6419037" cy="46221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88958" tIns="46257" rIns="88958" bIns="46257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noProof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791248" y="9375402"/>
            <a:ext cx="4069543" cy="49252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88958" tIns="46257" rIns="88958" bIns="46257" numCol="1" anchor="ctr" anchorCtr="0" compatLnSpc="1">
            <a:prstTxWarp prst="textNoShape">
              <a:avLst/>
            </a:prstTxWarp>
          </a:bodyPr>
          <a:lstStyle>
            <a:lvl1pPr defTabSz="444002">
              <a:lnSpc>
                <a:spcPts val="1271"/>
              </a:lnSpc>
              <a:buClr>
                <a:srgbClr val="000000"/>
              </a:buClr>
              <a:buSzPct val="100000"/>
              <a:buFont typeface="Stafford" charset="0"/>
              <a:buNone/>
              <a:tabLst>
                <a:tab pos="715512" algn="l"/>
                <a:tab pos="1431023" algn="l"/>
                <a:tab pos="2146534" algn="l"/>
                <a:tab pos="2862047" algn="l"/>
                <a:tab pos="3577557" algn="l"/>
              </a:tabLst>
              <a:defRPr sz="1000">
                <a:solidFill>
                  <a:srgbClr val="000000"/>
                </a:solidFill>
                <a:latin typeface="Stafford" charset="0"/>
              </a:defRPr>
            </a:lvl1pPr>
          </a:lstStyle>
          <a:p>
            <a:pPr>
              <a:defRPr/>
            </a:pPr>
            <a:r>
              <a:rPr lang="de-DE"/>
              <a:t>|  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5862409" y="9375402"/>
            <a:ext cx="933648" cy="49252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88958" tIns="46257" rIns="88958" bIns="46257" numCol="1" anchor="ctr" anchorCtr="0" compatLnSpc="1">
            <a:prstTxWarp prst="textNoShape">
              <a:avLst/>
            </a:prstTxWarp>
          </a:bodyPr>
          <a:lstStyle>
            <a:lvl1pPr algn="r" defTabSz="444002">
              <a:lnSpc>
                <a:spcPts val="1271"/>
              </a:lnSpc>
              <a:buClr>
                <a:srgbClr val="000000"/>
              </a:buClr>
              <a:buSzPct val="100000"/>
              <a:buFont typeface="Stafford" charset="0"/>
              <a:buNone/>
              <a:tabLst>
                <a:tab pos="715512" algn="l"/>
              </a:tabLst>
              <a:defRPr sz="1000">
                <a:solidFill>
                  <a:srgbClr val="000000"/>
                </a:solidFill>
                <a:latin typeface="Stafford" charset="0"/>
              </a:defRPr>
            </a:lvl1pPr>
          </a:lstStyle>
          <a:p>
            <a:pPr>
              <a:defRPr/>
            </a:pPr>
            <a:r>
              <a:rPr lang="de-DE"/>
              <a:t>|  </a:t>
            </a:r>
            <a:fld id="{29C6A46B-AF0A-4BA1-A000-BCC38ABDDC1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189321" y="418337"/>
            <a:ext cx="5355940" cy="42464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106748" tIns="0" rIns="0" bIns="0" anchor="ctr"/>
          <a:lstStyle/>
          <a:p>
            <a:pPr defTabSz="444002">
              <a:lnSpc>
                <a:spcPts val="1271"/>
              </a:lnSpc>
              <a:buClr>
                <a:srgbClr val="000000"/>
              </a:buClr>
              <a:buSzPct val="100000"/>
              <a:buFont typeface="Stafford" charset="0"/>
              <a:buNone/>
              <a:tabLst>
                <a:tab pos="0" algn="l"/>
                <a:tab pos="903804" algn="l"/>
                <a:tab pos="1807608" algn="l"/>
                <a:tab pos="2711412" algn="l"/>
                <a:tab pos="3615218" algn="l"/>
                <a:tab pos="4519021" algn="l"/>
                <a:tab pos="5422823" algn="l"/>
                <a:tab pos="6326627" algn="l"/>
                <a:tab pos="7230433" algn="l"/>
                <a:tab pos="8134237" algn="l"/>
                <a:tab pos="9038040" algn="l"/>
                <a:tab pos="9941845" algn="l"/>
              </a:tabLst>
              <a:defRPr/>
            </a:pPr>
            <a:endParaRPr lang="de-DE" sz="1000" b="1" dirty="0">
              <a:solidFill>
                <a:srgbClr val="000000"/>
              </a:solidFill>
              <a:latin typeface="Stafford" charset="0"/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189324" y="194171"/>
            <a:ext cx="6422273" cy="154704"/>
          </a:xfrm>
          <a:prstGeom prst="rect">
            <a:avLst/>
          </a:prstGeom>
          <a:solidFill>
            <a:srgbClr val="B5B5B5"/>
          </a:solidFill>
          <a:ln w="9525">
            <a:noFill/>
            <a:round/>
            <a:headEnd/>
            <a:tailEnd/>
          </a:ln>
          <a:effectLst/>
        </p:spPr>
        <p:txBody>
          <a:bodyPr wrap="none" lIns="90382" tIns="45189" rIns="90382" bIns="45189" anchor="ctr"/>
          <a:lstStyle/>
          <a:p>
            <a:pPr defTabSz="444002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de-DE" dirty="0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189324" y="388341"/>
            <a:ext cx="6422273" cy="1579"/>
          </a:xfrm>
          <a:prstGeom prst="line">
            <a:avLst/>
          </a:prstGeom>
          <a:noFill/>
          <a:ln w="1512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382" tIns="45189" rIns="90382" bIns="45189"/>
          <a:lstStyle/>
          <a:p>
            <a:pPr defTabSz="444002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de-DE" dirty="0"/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>
            <a:off x="189324" y="842983"/>
            <a:ext cx="6422273" cy="1579"/>
          </a:xfrm>
          <a:prstGeom prst="line">
            <a:avLst/>
          </a:prstGeom>
          <a:noFill/>
          <a:ln w="75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382" tIns="45189" rIns="90382" bIns="45189"/>
          <a:lstStyle/>
          <a:p>
            <a:pPr defTabSz="444002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de-DE" dirty="0"/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>
            <a:off x="189324" y="9375403"/>
            <a:ext cx="6422273" cy="1578"/>
          </a:xfrm>
          <a:prstGeom prst="line">
            <a:avLst/>
          </a:prstGeom>
          <a:noFill/>
          <a:ln w="75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382" tIns="45189" rIns="90382" bIns="45189"/>
          <a:lstStyle/>
          <a:p>
            <a:pPr defTabSz="444002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de-DE" dirty="0"/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>
            <a:off x="187701" y="4429597"/>
            <a:ext cx="6422274" cy="1579"/>
          </a:xfrm>
          <a:prstGeom prst="line">
            <a:avLst/>
          </a:prstGeom>
          <a:noFill/>
          <a:ln w="75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382" tIns="45189" rIns="90382" bIns="45189"/>
          <a:lstStyle/>
          <a:p>
            <a:pPr defTabSz="444002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30867122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5726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71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16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61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995363"/>
            <a:ext cx="4418013" cy="33147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Persönlicher</a:t>
            </a:r>
            <a:r>
              <a:rPr lang="de-DE" baseline="0" dirty="0"/>
              <a:t> Hintergrund:</a:t>
            </a:r>
          </a:p>
          <a:p>
            <a:r>
              <a:rPr lang="de-DE" baseline="0"/>
              <a:t>Kurze Vorstellung: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6. April 2009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| 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|  </a:t>
            </a:r>
            <a:fld id="{29C6A46B-AF0A-4BA1-A000-BCC38ABDDC1D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5297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Check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at least 4 CPU </a:t>
            </a:r>
            <a:r>
              <a:rPr lang="de-DE" dirty="0" err="1"/>
              <a:t>cores</a:t>
            </a:r>
            <a:r>
              <a:rPr lang="de-DE" dirty="0"/>
              <a:t> (1xWindows, 1xSQL, 1xADMS, 1xZombie </a:t>
            </a:r>
            <a:r>
              <a:rPr lang="de-DE" dirty="0" err="1"/>
              <a:t>processes</a:t>
            </a:r>
            <a:r>
              <a:rPr lang="de-DE" dirty="0"/>
              <a:t>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might</a:t>
            </a:r>
            <a:r>
              <a:rPr lang="de-DE" dirty="0"/>
              <a:t> </a:t>
            </a:r>
            <a:r>
              <a:rPr lang="de-DE" dirty="0" err="1"/>
              <a:t>freeze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system</a:t>
            </a:r>
            <a:r>
              <a:rPr lang="de-DE" dirty="0"/>
              <a:t>)  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6. April 2009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| 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|  </a:t>
            </a:r>
            <a:fld id="{29C6A46B-AF0A-4BA1-A000-BCC38ABDDC1D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63247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XXX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6. April 2009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| 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|  </a:t>
            </a:r>
            <a:fld id="{29C6A46B-AF0A-4BA1-A000-BCC38ABDDC1D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99735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/>
            <a:r>
              <a:rPr lang="de-DE" dirty="0"/>
              <a:t>XXX</a:t>
            </a:r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6. April 2009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| 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|  </a:t>
            </a:r>
            <a:fld id="{29C6A46B-AF0A-4BA1-A000-BCC38ABDDC1D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9263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250825" y="368300"/>
            <a:ext cx="8642350" cy="2089149"/>
          </a:xfrm>
          <a:prstGeom prst="rect">
            <a:avLst/>
          </a:prstGeom>
          <a:solidFill>
            <a:srgbClr val="E6001A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de-DE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250825" y="196851"/>
            <a:ext cx="8642350" cy="144463"/>
          </a:xfrm>
          <a:prstGeom prst="rect">
            <a:avLst/>
          </a:prstGeom>
          <a:solidFill>
            <a:srgbClr val="E6001A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de-DE">
              <a:solidFill>
                <a:srgbClr val="FFFFFF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de-DE" dirty="0"/>
              <a:t>Kai Mecke | </a:t>
            </a:r>
            <a:fld id="{03A79616-74EE-486E-B307-7B2F43D1B63B}" type="datetime1">
              <a:rPr lang="de-DE" smtClean="0"/>
              <a:pPr>
                <a:defRPr/>
              </a:pPr>
              <a:t>21.11.2017</a:t>
            </a:fld>
            <a:r>
              <a:rPr lang="de-DE" dirty="0">
                <a:latin typeface="Times New Roman" pitchFamily="18" charset="0"/>
              </a:rPr>
              <a:t> </a:t>
            </a:r>
          </a:p>
        </p:txBody>
      </p:sp>
      <p:sp>
        <p:nvSpPr>
          <p:cNvPr id="6" name="Untertitel 2"/>
          <p:cNvSpPr>
            <a:spLocks noGrp="1"/>
          </p:cNvSpPr>
          <p:nvPr>
            <p:ph type="subTitle" idx="1"/>
          </p:nvPr>
        </p:nvSpPr>
        <p:spPr>
          <a:xfrm>
            <a:off x="2231740" y="3293985"/>
            <a:ext cx="6400800" cy="1752600"/>
          </a:xfrm>
          <a:solidFill>
            <a:schemeClr val="bg1"/>
          </a:solidFill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7FAF-9AE2-4C33-AEC4-18A0104462E0}" type="datetimeFigureOut">
              <a:rPr lang="de-DE" smtClean="0"/>
              <a:pPr/>
              <a:t>21.11.2017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DE19-1793-4547-87FC-7EE9769533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7FAF-9AE2-4C33-AEC4-18A0104462E0}" type="datetimeFigureOut">
              <a:rPr lang="de-DE" smtClean="0"/>
              <a:pPr/>
              <a:t>21.11.2017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DE19-1793-4547-87FC-7EE9769533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3" y="273051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3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7FAF-9AE2-4C33-AEC4-18A0104462E0}" type="datetimeFigureOut">
              <a:rPr lang="de-DE" smtClean="0"/>
              <a:pPr/>
              <a:t>21.11.2017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DE19-1793-4547-87FC-7EE9769533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7FAF-9AE2-4C33-AEC4-18A0104462E0}" type="datetimeFigureOut">
              <a:rPr lang="de-DE" smtClean="0"/>
              <a:pPr/>
              <a:t>21.11.2017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DE19-1793-4547-87FC-7EE9769533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7FAF-9AE2-4C33-AEC4-18A0104462E0}" type="datetimeFigureOut">
              <a:rPr lang="de-DE" smtClean="0"/>
              <a:pPr/>
              <a:t>21.11.2017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DE19-1793-4547-87FC-7EE9769533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7FAF-9AE2-4C33-AEC4-18A0104462E0}" type="datetimeFigureOut">
              <a:rPr lang="de-DE" smtClean="0"/>
              <a:pPr/>
              <a:t>21.11.2017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DE19-1793-4547-87FC-7EE9769533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de-DE" dirty="0"/>
              <a:t>Kai Mecke | </a:t>
            </a:r>
            <a:fld id="{2B8403F4-4DF2-48BC-9B18-EB823043DFD0}" type="datetime1">
              <a:rPr lang="de-DE" smtClean="0"/>
              <a:pPr>
                <a:defRPr/>
              </a:pPr>
              <a:t>21.11.2017</a:t>
            </a:fld>
            <a:r>
              <a:rPr lang="de-DE" dirty="0"/>
              <a:t> | Folie </a:t>
            </a:r>
            <a:fld id="{3F3E0839-C4ED-4517-8AFB-CFB065CEBBCE}" type="slidenum">
              <a:rPr lang="de-DE" smtClean="0"/>
              <a:pPr>
                <a:defRPr/>
              </a:pPr>
              <a:t>‹Nr.›</a:t>
            </a:fld>
            <a:endParaRPr lang="de-DE" dirty="0">
              <a:latin typeface="Times New Roman" pitchFamily="18" charset="0"/>
            </a:endParaRPr>
          </a:p>
        </p:txBody>
      </p:sp>
      <p:sp>
        <p:nvSpPr>
          <p:cNvPr id="4" name="Fußzeilenplatzhalter 2"/>
          <p:cNvSpPr txBox="1">
            <a:spLocks/>
          </p:cNvSpPr>
          <p:nvPr userDrawn="1"/>
        </p:nvSpPr>
        <p:spPr bwMode="auto">
          <a:xfrm>
            <a:off x="251523" y="6534346"/>
            <a:ext cx="2278009" cy="20618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 marL="0" marR="0" lvl="0" indent="0" algn="l" defTabSz="447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Academic Package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by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mei</a:t>
            </a: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de-DE" dirty="0"/>
              <a:t>Kai Mecke | </a:t>
            </a:r>
            <a:fld id="{7438D5F9-7EB4-4FE3-84B3-C163321D3BF7}" type="datetime1">
              <a:rPr lang="de-DE" smtClean="0"/>
              <a:pPr>
                <a:defRPr/>
              </a:pPr>
              <a:t>21.11.2017</a:t>
            </a:fld>
            <a:r>
              <a:rPr lang="de-DE" dirty="0"/>
              <a:t> | Folie </a:t>
            </a:r>
            <a:fld id="{3F3E0839-C4ED-4517-8AFB-CFB065CEBBCE}" type="slidenum">
              <a:rPr lang="de-DE" smtClean="0"/>
              <a:pPr>
                <a:defRPr/>
              </a:pPr>
              <a:t>‹Nr.›</a:t>
            </a:fld>
            <a:endParaRPr lang="de-DE" dirty="0">
              <a:latin typeface="Times New Roman" pitchFamily="18" charset="0"/>
            </a:endParaRPr>
          </a:p>
        </p:txBody>
      </p:sp>
      <p:sp>
        <p:nvSpPr>
          <p:cNvPr id="4" name="Fußzeilenplatzhalter 2"/>
          <p:cNvSpPr txBox="1">
            <a:spLocks/>
          </p:cNvSpPr>
          <p:nvPr userDrawn="1"/>
        </p:nvSpPr>
        <p:spPr bwMode="auto">
          <a:xfrm>
            <a:off x="251523" y="6534346"/>
            <a:ext cx="2278009" cy="20618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 marL="0" marR="0" lvl="0" indent="0" algn="l" defTabSz="447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Academic Package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by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mei</a:t>
            </a: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>
          <a:xfrm>
            <a:off x="250828" y="1592265"/>
            <a:ext cx="8639175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9250" y="685006"/>
            <a:ext cx="6875463" cy="83661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41300" y="1788319"/>
            <a:ext cx="8639175" cy="4787900"/>
          </a:xfrm>
        </p:spPr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Rectangle 40"/>
          <p:cNvSpPr>
            <a:spLocks noChangeArrowheads="1"/>
          </p:cNvSpPr>
          <p:nvPr userDrawn="1"/>
        </p:nvSpPr>
        <p:spPr bwMode="auto">
          <a:xfrm>
            <a:off x="6407758" y="6540500"/>
            <a:ext cx="144462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5" name="Rectangle 42"/>
          <p:cNvSpPr>
            <a:spLocks noChangeArrowheads="1"/>
          </p:cNvSpPr>
          <p:nvPr userDrawn="1"/>
        </p:nvSpPr>
        <p:spPr bwMode="auto">
          <a:xfrm>
            <a:off x="6587778" y="6540500"/>
            <a:ext cx="144462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6" name="Rectangle 43"/>
          <p:cNvSpPr>
            <a:spLocks noChangeArrowheads="1"/>
          </p:cNvSpPr>
          <p:nvPr userDrawn="1"/>
        </p:nvSpPr>
        <p:spPr bwMode="auto">
          <a:xfrm>
            <a:off x="6767798" y="6540500"/>
            <a:ext cx="144462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" name="Rectangle 45"/>
          <p:cNvSpPr>
            <a:spLocks noChangeArrowheads="1"/>
          </p:cNvSpPr>
          <p:nvPr userDrawn="1"/>
        </p:nvSpPr>
        <p:spPr bwMode="auto">
          <a:xfrm>
            <a:off x="6947818" y="6540500"/>
            <a:ext cx="144462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8" name="Rectangle 46"/>
          <p:cNvSpPr>
            <a:spLocks noChangeArrowheads="1"/>
          </p:cNvSpPr>
          <p:nvPr userDrawn="1"/>
        </p:nvSpPr>
        <p:spPr bwMode="auto">
          <a:xfrm>
            <a:off x="7127838" y="6540500"/>
            <a:ext cx="144462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9" name="Rectangle 47"/>
          <p:cNvSpPr>
            <a:spLocks noChangeArrowheads="1"/>
          </p:cNvSpPr>
          <p:nvPr userDrawn="1"/>
        </p:nvSpPr>
        <p:spPr bwMode="auto">
          <a:xfrm>
            <a:off x="7307858" y="6540500"/>
            <a:ext cx="144462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0" name="Rectangle 48"/>
          <p:cNvSpPr>
            <a:spLocks noChangeArrowheads="1"/>
          </p:cNvSpPr>
          <p:nvPr userDrawn="1"/>
        </p:nvSpPr>
        <p:spPr bwMode="auto">
          <a:xfrm>
            <a:off x="7487878" y="6540500"/>
            <a:ext cx="144462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1" name="Rectangle 49"/>
          <p:cNvSpPr>
            <a:spLocks noChangeArrowheads="1"/>
          </p:cNvSpPr>
          <p:nvPr userDrawn="1"/>
        </p:nvSpPr>
        <p:spPr bwMode="auto">
          <a:xfrm>
            <a:off x="7667898" y="6540500"/>
            <a:ext cx="144462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2" name="Rectangle 50"/>
          <p:cNvSpPr>
            <a:spLocks noChangeArrowheads="1"/>
          </p:cNvSpPr>
          <p:nvPr userDrawn="1"/>
        </p:nvSpPr>
        <p:spPr bwMode="auto">
          <a:xfrm>
            <a:off x="7847917" y="6540500"/>
            <a:ext cx="144463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3" name="Rectangle 51"/>
          <p:cNvSpPr>
            <a:spLocks noChangeArrowheads="1"/>
          </p:cNvSpPr>
          <p:nvPr userDrawn="1"/>
        </p:nvSpPr>
        <p:spPr bwMode="auto">
          <a:xfrm>
            <a:off x="8027937" y="6540500"/>
            <a:ext cx="144463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4" name="Rectangle 53"/>
          <p:cNvSpPr>
            <a:spLocks noChangeArrowheads="1"/>
          </p:cNvSpPr>
          <p:nvPr userDrawn="1"/>
        </p:nvSpPr>
        <p:spPr bwMode="auto">
          <a:xfrm>
            <a:off x="8207957" y="6540500"/>
            <a:ext cx="144463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5" name="Rectangle 54"/>
          <p:cNvSpPr>
            <a:spLocks noChangeArrowheads="1"/>
          </p:cNvSpPr>
          <p:nvPr userDrawn="1"/>
        </p:nvSpPr>
        <p:spPr bwMode="auto">
          <a:xfrm>
            <a:off x="8387977" y="6540500"/>
            <a:ext cx="144463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6" name="Rectangle 55"/>
          <p:cNvSpPr>
            <a:spLocks noChangeArrowheads="1"/>
          </p:cNvSpPr>
          <p:nvPr userDrawn="1"/>
        </p:nvSpPr>
        <p:spPr bwMode="auto">
          <a:xfrm>
            <a:off x="8567997" y="6540500"/>
            <a:ext cx="144463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7" name="Rectangle 56"/>
          <p:cNvSpPr>
            <a:spLocks noChangeArrowheads="1"/>
          </p:cNvSpPr>
          <p:nvPr userDrawn="1"/>
        </p:nvSpPr>
        <p:spPr bwMode="auto">
          <a:xfrm>
            <a:off x="8748017" y="6540500"/>
            <a:ext cx="144463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871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7FAF-9AE2-4C33-AEC4-18A0104462E0}" type="datetimeFigureOut">
              <a:rPr lang="de-DE" smtClean="0"/>
              <a:pPr/>
              <a:t>21.11.2017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DE19-1793-4547-87FC-7EE9769533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7FAF-9AE2-4C33-AEC4-18A0104462E0}" type="datetimeFigureOut">
              <a:rPr lang="de-DE" smtClean="0"/>
              <a:pPr/>
              <a:t>21.11.2017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DE19-1793-4547-87FC-7EE9769533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7FAF-9AE2-4C33-AEC4-18A0104462E0}" type="datetimeFigureOut">
              <a:rPr lang="de-DE" smtClean="0"/>
              <a:pPr/>
              <a:t>21.11.2017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DE19-1793-4547-87FC-7EE9769533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7FAF-9AE2-4C33-AEC4-18A0104462E0}" type="datetimeFigureOut">
              <a:rPr lang="de-DE" smtClean="0"/>
              <a:pPr/>
              <a:t>21.11.2017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DE19-1793-4547-87FC-7EE9769533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7FAF-9AE2-4C33-AEC4-18A0104462E0}" type="datetimeFigureOut">
              <a:rPr lang="de-DE" smtClean="0"/>
              <a:pPr/>
              <a:t>21.11.2017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DE19-1793-4547-87FC-7EE9769533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0825" y="368300"/>
            <a:ext cx="8642350" cy="1081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>
              <a:spcBef>
                <a:spcPct val="50000"/>
              </a:spcBef>
              <a:buClr>
                <a:srgbClr val="000000"/>
              </a:buClr>
              <a:buSzPct val="100000"/>
              <a:buFont typeface="Arial" charset="0"/>
              <a:buChar char="•"/>
              <a:defRPr/>
            </a:pPr>
            <a:endParaRPr lang="de-DE" sz="2000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8" y="488951"/>
            <a:ext cx="6875463" cy="836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Klicken Sie, um das Format des Titeltextes zu bearbeiten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8" y="1592265"/>
            <a:ext cx="8639175" cy="4787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Klicken Sie, um die Formate des Gliederungstextes zu bearbeiten</a:t>
            </a:r>
          </a:p>
          <a:p>
            <a:pPr lvl="1"/>
            <a:r>
              <a:rPr lang="en-GB"/>
              <a:t>Zweite Gliederungsebene</a:t>
            </a:r>
          </a:p>
          <a:p>
            <a:pPr lvl="2"/>
            <a:r>
              <a:rPr lang="en-GB"/>
              <a:t>Dritte Gliederungsebene</a:t>
            </a:r>
          </a:p>
          <a:p>
            <a:pPr lvl="3"/>
            <a:r>
              <a:rPr lang="en-GB"/>
              <a:t>Vierte Gliederungsebene</a:t>
            </a:r>
          </a:p>
          <a:p>
            <a:pPr lvl="4"/>
            <a:r>
              <a:rPr lang="en-GB"/>
              <a:t>Fünfte Gliederungsebene</a:t>
            </a:r>
          </a:p>
          <a:p>
            <a:pPr lvl="4"/>
            <a:r>
              <a:rPr lang="en-GB"/>
              <a:t>Sechste Gliederungsebene</a:t>
            </a:r>
          </a:p>
          <a:p>
            <a:pPr lvl="4"/>
            <a:r>
              <a:rPr lang="en-GB"/>
              <a:t>Siebente Gliederungsebene</a:t>
            </a:r>
          </a:p>
          <a:p>
            <a:pPr lvl="4"/>
            <a:r>
              <a:rPr lang="en-GB"/>
              <a:t>Achte Gliederungsebene</a:t>
            </a:r>
          </a:p>
          <a:p>
            <a:pPr lvl="4"/>
            <a:r>
              <a:rPr lang="en-GB"/>
              <a:t>Neunte Gliederungsebene</a:t>
            </a: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250825" y="196851"/>
            <a:ext cx="8642350" cy="144463"/>
          </a:xfrm>
          <a:prstGeom prst="rect">
            <a:avLst/>
          </a:prstGeom>
          <a:solidFill>
            <a:srgbClr val="E6001A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>
              <a:spcBef>
                <a:spcPct val="50000"/>
              </a:spcBef>
              <a:buClr>
                <a:srgbClr val="000000"/>
              </a:buClr>
              <a:buSzPct val="100000"/>
              <a:buFont typeface="Arial" charset="0"/>
              <a:buChar char="•"/>
              <a:defRPr/>
            </a:pPr>
            <a:endParaRPr lang="de-DE" sz="2000">
              <a:solidFill>
                <a:srgbClr val="000000"/>
              </a:solidFill>
            </a:endParaRPr>
          </a:p>
        </p:txBody>
      </p:sp>
      <p:sp>
        <p:nvSpPr>
          <p:cNvPr id="3" name="Line 6"/>
          <p:cNvSpPr>
            <a:spLocks noChangeShapeType="1"/>
          </p:cNvSpPr>
          <p:nvPr/>
        </p:nvSpPr>
        <p:spPr bwMode="auto">
          <a:xfrm>
            <a:off x="250828" y="1449390"/>
            <a:ext cx="8640763" cy="1588"/>
          </a:xfrm>
          <a:prstGeom prst="line">
            <a:avLst/>
          </a:prstGeom>
          <a:noFill/>
          <a:ln w="75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449263">
              <a:spcBef>
                <a:spcPct val="50000"/>
              </a:spcBef>
              <a:buClr>
                <a:srgbClr val="000000"/>
              </a:buClr>
              <a:buSzPct val="100000"/>
              <a:buFont typeface="Arial" charset="0"/>
              <a:buChar char="•"/>
              <a:defRPr/>
            </a:pPr>
            <a:endParaRPr lang="de-DE" sz="2000">
              <a:solidFill>
                <a:srgbClr val="000000"/>
              </a:solidFill>
            </a:endParaRP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252413" y="6453190"/>
            <a:ext cx="8640762" cy="1588"/>
          </a:xfrm>
          <a:prstGeom prst="line">
            <a:avLst/>
          </a:prstGeom>
          <a:noFill/>
          <a:ln w="75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449263">
              <a:spcBef>
                <a:spcPct val="50000"/>
              </a:spcBef>
              <a:buClr>
                <a:srgbClr val="000000"/>
              </a:buClr>
              <a:buSzPct val="100000"/>
              <a:buFont typeface="Arial" charset="0"/>
              <a:buChar char="•"/>
              <a:defRPr/>
            </a:pPr>
            <a:endParaRPr lang="de-DE" sz="2000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250828" y="366715"/>
            <a:ext cx="8640763" cy="14287"/>
          </a:xfrm>
          <a:prstGeom prst="rect">
            <a:avLst/>
          </a:prstGeom>
          <a:solidFill>
            <a:srgbClr val="0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>
              <a:spcBef>
                <a:spcPct val="50000"/>
              </a:spcBef>
              <a:buClr>
                <a:srgbClr val="000000"/>
              </a:buClr>
              <a:buSzPct val="100000"/>
              <a:buFont typeface="Arial" charset="0"/>
              <a:buChar char="•"/>
              <a:defRPr/>
            </a:pPr>
            <a:endParaRPr lang="de-DE" sz="2000">
              <a:solidFill>
                <a:srgbClr val="000000"/>
              </a:solidFill>
            </a:endParaRPr>
          </a:p>
        </p:txBody>
      </p:sp>
      <p:sp>
        <p:nvSpPr>
          <p:cNvPr id="12" name="Rectangle 9"/>
          <p:cNvSpPr>
            <a:spLocks noGrp="1" noChangeArrowheads="1"/>
          </p:cNvSpPr>
          <p:nvPr>
            <p:ph type="ftr" idx="3"/>
          </p:nvPr>
        </p:nvSpPr>
        <p:spPr bwMode="auto">
          <a:xfrm>
            <a:off x="6614474" y="6534346"/>
            <a:ext cx="2278009" cy="20618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ct val="45000"/>
              <a:buFont typeface="Wingdings" pitchFamily="2" charset="2"/>
              <a:buNone/>
              <a:defRPr sz="1000">
                <a:solidFill>
                  <a:srgbClr val="000000"/>
                </a:solidFill>
              </a:defRPr>
            </a:lvl1pPr>
          </a:lstStyle>
          <a:p>
            <a:pPr algn="r">
              <a:defRPr/>
            </a:pPr>
            <a:r>
              <a:rPr lang="de-DE" dirty="0"/>
              <a:t>Kai Mecke | </a:t>
            </a:r>
            <a:fld id="{0425B5B7-FB54-49F7-9243-C09E3B30028D}" type="datetime1">
              <a:rPr lang="de-DE" smtClean="0"/>
              <a:pPr algn="r">
                <a:defRPr/>
              </a:pPr>
              <a:t>21.11.2017</a:t>
            </a:fld>
            <a:r>
              <a:rPr lang="de-DE" dirty="0"/>
              <a:t> </a:t>
            </a:r>
            <a:endParaRPr lang="de-DE" dirty="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52" r:id="rId1"/>
    <p:sldLayoutId id="2147485053" r:id="rId2"/>
    <p:sldLayoutId id="2147485066" r:id="rId3"/>
    <p:sldLayoutId id="2147485079" r:id="rId4"/>
  </p:sldLayoutIdLst>
  <p:hf sldNum="0" hdr="0" dt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 b="1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 b="1">
          <a:solidFill>
            <a:srgbClr val="000000"/>
          </a:solidFill>
          <a:latin typeface="Arial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 b="1">
          <a:solidFill>
            <a:srgbClr val="000000"/>
          </a:solidFill>
          <a:latin typeface="Arial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 b="1">
          <a:solidFill>
            <a:srgbClr val="000000"/>
          </a:solidFill>
          <a:latin typeface="Arial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 b="1">
          <a:solidFill>
            <a:srgbClr val="000000"/>
          </a:solidFill>
          <a:latin typeface="Arial" charset="0"/>
        </a:defRPr>
      </a:lvl5pPr>
      <a:lvl6pPr marL="4572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 b="1">
          <a:solidFill>
            <a:srgbClr val="000000"/>
          </a:solidFill>
          <a:latin typeface="Arial" charset="0"/>
        </a:defRPr>
      </a:lvl6pPr>
      <a:lvl7pPr marL="9144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 b="1">
          <a:solidFill>
            <a:srgbClr val="000000"/>
          </a:solidFill>
          <a:latin typeface="Arial" charset="0"/>
        </a:defRPr>
      </a:lvl7pPr>
      <a:lvl8pPr marL="1371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 b="1">
          <a:solidFill>
            <a:srgbClr val="000000"/>
          </a:solidFill>
          <a:latin typeface="Arial" charset="0"/>
        </a:defRPr>
      </a:lvl8pPr>
      <a:lvl9pPr marL="18288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 b="1">
          <a:solidFill>
            <a:srgbClr val="000000"/>
          </a:solidFill>
          <a:latin typeface="Arial" charset="0"/>
        </a:defRPr>
      </a:lvl9pPr>
    </p:titleStyle>
    <p:bodyStyle>
      <a:lvl1pPr marL="177800" indent="-1778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Wingdings" pitchFamily="2" charset="2"/>
        <a:buChar char="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347663" indent="-168275" algn="l" defTabSz="449263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Wingdings" pitchFamily="2" charset="2"/>
        <a:buChar char=""/>
        <a:defRPr sz="2800">
          <a:solidFill>
            <a:srgbClr val="000000"/>
          </a:solidFill>
          <a:latin typeface="+mn-lt"/>
        </a:defRPr>
      </a:lvl2pPr>
      <a:lvl3pPr marL="536575" indent="-185738" algn="l" defTabSz="449263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Wingdings" pitchFamily="2" charset="2"/>
        <a:buChar char=""/>
        <a:defRPr sz="2400">
          <a:solidFill>
            <a:srgbClr val="000000"/>
          </a:solidFill>
          <a:latin typeface="+mn-lt"/>
        </a:defRPr>
      </a:lvl3pPr>
      <a:lvl4pPr marL="715963" indent="-173038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Wingdings" pitchFamily="2" charset="2"/>
        <a:buChar char=""/>
        <a:defRPr sz="1600">
          <a:solidFill>
            <a:srgbClr val="000000"/>
          </a:solidFill>
          <a:latin typeface="+mn-lt"/>
        </a:defRPr>
      </a:lvl4pPr>
      <a:lvl5pPr marL="906463" indent="-188913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Wingdings" pitchFamily="2" charset="2"/>
        <a:buChar char=""/>
        <a:defRPr sz="1600">
          <a:solidFill>
            <a:srgbClr val="000000"/>
          </a:solidFill>
          <a:latin typeface="+mn-lt"/>
        </a:defRPr>
      </a:lvl5pPr>
      <a:lvl6pPr marL="1363663" indent="-188913" algn="l" defTabSz="449263" rtl="0" fontAlgn="base">
        <a:spcBef>
          <a:spcPts val="400"/>
        </a:spcBef>
        <a:spcAft>
          <a:spcPct val="0"/>
        </a:spcAft>
        <a:buClr>
          <a:srgbClr val="000000"/>
        </a:buClr>
        <a:buSzPct val="100000"/>
        <a:buFont typeface="Wingdings" pitchFamily="2" charset="2"/>
        <a:buChar char=""/>
        <a:defRPr sz="1600">
          <a:solidFill>
            <a:srgbClr val="000000"/>
          </a:solidFill>
          <a:latin typeface="+mn-lt"/>
        </a:defRPr>
      </a:lvl6pPr>
      <a:lvl7pPr marL="1820863" indent="-188913" algn="l" defTabSz="449263" rtl="0" fontAlgn="base">
        <a:spcBef>
          <a:spcPts val="400"/>
        </a:spcBef>
        <a:spcAft>
          <a:spcPct val="0"/>
        </a:spcAft>
        <a:buClr>
          <a:srgbClr val="000000"/>
        </a:buClr>
        <a:buSzPct val="100000"/>
        <a:buFont typeface="Wingdings" pitchFamily="2" charset="2"/>
        <a:buChar char=""/>
        <a:defRPr sz="1600">
          <a:solidFill>
            <a:srgbClr val="000000"/>
          </a:solidFill>
          <a:latin typeface="+mn-lt"/>
        </a:defRPr>
      </a:lvl7pPr>
      <a:lvl8pPr marL="2278063" indent="-188913" algn="l" defTabSz="449263" rtl="0" fontAlgn="base">
        <a:spcBef>
          <a:spcPts val="400"/>
        </a:spcBef>
        <a:spcAft>
          <a:spcPct val="0"/>
        </a:spcAft>
        <a:buClr>
          <a:srgbClr val="000000"/>
        </a:buClr>
        <a:buSzPct val="100000"/>
        <a:buFont typeface="Wingdings" pitchFamily="2" charset="2"/>
        <a:buChar char=""/>
        <a:defRPr sz="1600">
          <a:solidFill>
            <a:srgbClr val="000000"/>
          </a:solidFill>
          <a:latin typeface="+mn-lt"/>
        </a:defRPr>
      </a:lvl8pPr>
      <a:lvl9pPr marL="2735263" indent="-188913" algn="l" defTabSz="449263" rtl="0" fontAlgn="base">
        <a:spcBef>
          <a:spcPts val="400"/>
        </a:spcBef>
        <a:spcAft>
          <a:spcPct val="0"/>
        </a:spcAft>
        <a:buClr>
          <a:srgbClr val="000000"/>
        </a:buClr>
        <a:buSzPct val="100000"/>
        <a:buFont typeface="Wingdings" pitchFamily="2" charset="2"/>
        <a:buChar char=""/>
        <a:defRPr sz="1600">
          <a:solidFill>
            <a:srgbClr val="00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A7FAF-9AE2-4C33-AEC4-18A0104462E0}" type="datetimeFigureOut">
              <a:rPr lang="de-DE" smtClean="0"/>
              <a:pPr/>
              <a:t>21.11.2017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9DE19-1793-4547-87FC-7EE9769533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55" r:id="rId1"/>
    <p:sldLayoutId id="2147485056" r:id="rId2"/>
    <p:sldLayoutId id="2147485057" r:id="rId3"/>
    <p:sldLayoutId id="2147485058" r:id="rId4"/>
    <p:sldLayoutId id="2147485059" r:id="rId5"/>
    <p:sldLayoutId id="2147485060" r:id="rId6"/>
    <p:sldLayoutId id="2147485061" r:id="rId7"/>
    <p:sldLayoutId id="2147485062" r:id="rId8"/>
    <p:sldLayoutId id="2147485063" r:id="rId9"/>
    <p:sldLayoutId id="2147485064" r:id="rId10"/>
    <p:sldLayoutId id="214748506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mecke.ne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mecke.net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31540" y="593685"/>
            <a:ext cx="8360628" cy="836613"/>
          </a:xfrm>
        </p:spPr>
        <p:txBody>
          <a:bodyPr/>
          <a:lstStyle/>
          <a:p>
            <a:r>
              <a:rPr lang="de-DE" dirty="0">
                <a:latin typeface="Courier New" pitchFamily="49" charset="0"/>
                <a:cs typeface="Courier New" pitchFamily="49" charset="0"/>
              </a:rPr>
              <a:t>mecke engineering information</a:t>
            </a:r>
            <a:br>
              <a:rPr lang="de-DE" dirty="0"/>
            </a:br>
            <a:r>
              <a:rPr lang="de-DE" dirty="0"/>
              <a:t>								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2231740" y="3489007"/>
            <a:ext cx="6400800" cy="2415268"/>
          </a:xfrm>
        </p:spPr>
        <p:txBody>
          <a:bodyPr/>
          <a:lstStyle/>
          <a:p>
            <a:pPr lvl="0" algn="l" defTabSz="447675" eaLnBrk="1" hangingPunct="1">
              <a:spcBef>
                <a:spcPct val="0"/>
              </a:spcBef>
            </a:pPr>
            <a:r>
              <a:rPr lang="en-US" sz="2400" kern="1200">
                <a:solidFill>
                  <a:srgbClr val="000000"/>
                </a:solidFill>
                <a:latin typeface="Arial" charset="0"/>
              </a:rPr>
              <a:t>Academic Package </a:t>
            </a:r>
          </a:p>
          <a:p>
            <a:pPr lvl="0" algn="l" defTabSz="447675" eaLnBrk="1" hangingPunct="1">
              <a:spcBef>
                <a:spcPct val="0"/>
              </a:spcBef>
            </a:pPr>
            <a:r>
              <a:rPr lang="en-US" sz="2400" kern="1200">
                <a:solidFill>
                  <a:srgbClr val="000000"/>
                </a:solidFill>
                <a:latin typeface="Arial" charset="0"/>
              </a:rPr>
              <a:t>For Autodesk Vault</a:t>
            </a:r>
          </a:p>
          <a:p>
            <a:pPr lvl="0" algn="l" defTabSz="447675" eaLnBrk="1" hangingPunct="1">
              <a:spcBef>
                <a:spcPct val="0"/>
              </a:spcBef>
            </a:pPr>
            <a:endParaRPr lang="en-US" sz="2400" kern="1200">
              <a:solidFill>
                <a:srgbClr val="000000"/>
              </a:solidFill>
              <a:latin typeface="Arial" charset="0"/>
            </a:endParaRPr>
          </a:p>
          <a:p>
            <a:pPr lvl="0" algn="l" defTabSz="447675" eaLnBrk="1" hangingPunct="1">
              <a:spcBef>
                <a:spcPct val="0"/>
              </a:spcBef>
            </a:pPr>
            <a:endParaRPr lang="en-US" sz="2400" kern="1200">
              <a:solidFill>
                <a:srgbClr val="000000"/>
              </a:solidFill>
              <a:latin typeface="Arial" charset="0"/>
            </a:endParaRPr>
          </a:p>
          <a:p>
            <a:pPr lvl="0" algn="l" defTabSz="447675" eaLnBrk="1" hangingPunct="1">
              <a:spcBef>
                <a:spcPct val="0"/>
              </a:spcBef>
            </a:pPr>
            <a:endParaRPr lang="en-US" sz="2400" kern="1200">
              <a:solidFill>
                <a:srgbClr val="000000"/>
              </a:solidFill>
              <a:latin typeface="Arial" charset="0"/>
            </a:endParaRPr>
          </a:p>
          <a:p>
            <a:pPr lvl="0" algn="l" defTabSz="447675" eaLnBrk="1" hangingPunct="1">
              <a:spcBef>
                <a:spcPct val="0"/>
              </a:spcBef>
            </a:pPr>
            <a:r>
              <a:rPr lang="en-US" sz="1400" kern="1200">
                <a:solidFill>
                  <a:srgbClr val="000000"/>
                </a:solidFill>
                <a:latin typeface="Arial" charset="0"/>
              </a:rPr>
              <a:t>Kai Mecke </a:t>
            </a:r>
            <a:r>
              <a:rPr lang="en-US" sz="1400" kern="1200">
                <a:solidFill>
                  <a:srgbClr val="000000"/>
                </a:solidFill>
                <a:latin typeface="Arial" charset="0"/>
                <a:hlinkClick r:id="rId3"/>
              </a:rPr>
              <a:t>info@mecke.net</a:t>
            </a:r>
            <a:endParaRPr lang="en-US" sz="1400" kern="1200">
              <a:solidFill>
                <a:srgbClr val="000000"/>
              </a:solidFill>
              <a:latin typeface="Arial" charset="0"/>
            </a:endParaRPr>
          </a:p>
          <a:p>
            <a:pPr lvl="0" algn="l" defTabSz="447675" eaLnBrk="1" hangingPunct="1">
              <a:spcBef>
                <a:spcPct val="0"/>
              </a:spcBef>
            </a:pPr>
            <a:endParaRPr lang="en-US" sz="2400" kern="1200">
              <a:solidFill>
                <a:srgbClr val="000000"/>
              </a:solidFill>
              <a:latin typeface="Arial" charset="0"/>
            </a:endParaRPr>
          </a:p>
          <a:p>
            <a:pPr lvl="0" algn="l" defTabSz="447675" eaLnBrk="1" hangingPunct="1">
              <a:spcBef>
                <a:spcPct val="0"/>
              </a:spcBef>
            </a:pPr>
            <a:endParaRPr lang="en-US" sz="2400" kern="1200">
              <a:solidFill>
                <a:srgbClr val="000000"/>
              </a:solidFill>
              <a:latin typeface="Arial" charset="0"/>
            </a:endParaRPr>
          </a:p>
          <a:p>
            <a:pPr lvl="0" algn="l" defTabSz="447675" eaLnBrk="1" hangingPunct="1">
              <a:spcBef>
                <a:spcPct val="0"/>
              </a:spcBef>
            </a:pPr>
            <a:endParaRPr lang="en-US" sz="2400" kern="12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5E110C65-0AC1-4786-BEBC-D4875CAE954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237" y="3489007"/>
            <a:ext cx="1318503" cy="92297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Configuration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academic</a:t>
            </a:r>
            <a:r>
              <a:rPr lang="de-DE" dirty="0"/>
              <a:t> </a:t>
            </a:r>
            <a:r>
              <a:rPr lang="de-DE" dirty="0" err="1"/>
              <a:t>lifecycles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Kai Mecke | </a:t>
            </a:r>
            <a:fld id="{7438D5F9-7EB4-4FE3-84B3-C163321D3BF7}" type="datetime1">
              <a:rPr lang="de-DE" smtClean="0"/>
              <a:pPr>
                <a:defRPr/>
              </a:pPr>
              <a:t>21.11.2017</a:t>
            </a:fld>
            <a:r>
              <a:rPr lang="de-DE" dirty="0"/>
              <a:t> | Folie </a:t>
            </a:r>
            <a:fld id="{3F3E0839-C4ED-4517-8AFB-CFB065CEBBCE}" type="slidenum">
              <a:rPr lang="de-DE" smtClean="0"/>
              <a:pPr>
                <a:defRPr/>
              </a:pPr>
              <a:t>2</a:t>
            </a:fld>
            <a:endParaRPr lang="de-DE" dirty="0">
              <a:latin typeface="Times New Roman" pitchFamily="18" charset="0"/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917326" y="1836577"/>
            <a:ext cx="44294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Academic Engineering Release Process: </a:t>
            </a:r>
            <a:br>
              <a:rPr lang="en-US">
                <a:solidFill>
                  <a:schemeClr val="tx1"/>
                </a:solidFill>
              </a:rPr>
            </a:br>
            <a:r>
              <a:rPr lang="en-US">
                <a:solidFill>
                  <a:schemeClr val="tx1"/>
                </a:solidFill>
              </a:rPr>
              <a:t>	Based on flexible Release Process</a:t>
            </a: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63C0B41C-43A2-43AE-887E-488C815CB582}"/>
              </a:ext>
            </a:extLst>
          </p:cNvPr>
          <p:cNvGrpSpPr/>
          <p:nvPr/>
        </p:nvGrpSpPr>
        <p:grpSpPr>
          <a:xfrm>
            <a:off x="836585" y="3023955"/>
            <a:ext cx="6949666" cy="2237086"/>
            <a:chOff x="836585" y="3023955"/>
            <a:chExt cx="6949666" cy="2237086"/>
          </a:xfrm>
        </p:grpSpPr>
        <p:sp>
          <p:nvSpPr>
            <p:cNvPr id="7" name="Textfeld 6"/>
            <p:cNvSpPr txBox="1">
              <a:spLocks/>
            </p:cNvSpPr>
            <p:nvPr/>
          </p:nvSpPr>
          <p:spPr>
            <a:xfrm>
              <a:off x="836585" y="3158970"/>
              <a:ext cx="1545051" cy="655023"/>
            </a:xfrm>
            <a:prstGeom prst="rect">
              <a:avLst/>
            </a:prstGeom>
            <a:solidFill>
              <a:srgbClr val="92D050"/>
            </a:solidFill>
            <a:ln w="38100">
              <a:solidFill>
                <a:srgbClr val="00B050"/>
              </a:solidFill>
            </a:ln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Edit</a:t>
              </a:r>
            </a:p>
          </p:txBody>
        </p:sp>
        <p:sp>
          <p:nvSpPr>
            <p:cNvPr id="10" name="Textfeld 9"/>
            <p:cNvSpPr txBox="1">
              <a:spLocks/>
            </p:cNvSpPr>
            <p:nvPr/>
          </p:nvSpPr>
          <p:spPr>
            <a:xfrm>
              <a:off x="3489802" y="3158970"/>
              <a:ext cx="1545051" cy="655023"/>
            </a:xfrm>
            <a:prstGeom prst="rect">
              <a:avLst/>
            </a:prstGeom>
            <a:solidFill>
              <a:srgbClr val="FFC000"/>
            </a:solidFill>
            <a:ln w="38100">
              <a:solidFill>
                <a:schemeClr val="tx1"/>
              </a:solidFill>
            </a:ln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In Check</a:t>
              </a:r>
            </a:p>
          </p:txBody>
        </p:sp>
        <p:sp>
          <p:nvSpPr>
            <p:cNvPr id="12" name="Textfeld 11"/>
            <p:cNvSpPr txBox="1">
              <a:spLocks/>
            </p:cNvSpPr>
            <p:nvPr/>
          </p:nvSpPr>
          <p:spPr>
            <a:xfrm>
              <a:off x="5971689" y="3158970"/>
              <a:ext cx="1545051" cy="655023"/>
            </a:xfrm>
            <a:prstGeom prst="rect">
              <a:avLst/>
            </a:prstGeom>
            <a:solidFill>
              <a:srgbClr val="FFC000"/>
            </a:solidFill>
            <a:ln w="38100">
              <a:solidFill>
                <a:schemeClr val="tx1"/>
              </a:solidFill>
            </a:ln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Released</a:t>
              </a:r>
            </a:p>
          </p:txBody>
        </p:sp>
        <p:sp>
          <p:nvSpPr>
            <p:cNvPr id="5" name="Pfeil nach rechts 4"/>
            <p:cNvSpPr/>
            <p:nvPr/>
          </p:nvSpPr>
          <p:spPr bwMode="auto">
            <a:xfrm>
              <a:off x="2276745" y="3273933"/>
              <a:ext cx="1341419" cy="540060"/>
            </a:xfrm>
            <a:prstGeom prst="rightArrow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•"/>
                <a:tabLst/>
              </a:pPr>
              <a:endParaRPr kumimoji="0" lang="de-DE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" name="Pfeil nach rechts 5"/>
            <p:cNvSpPr/>
            <p:nvPr/>
          </p:nvSpPr>
          <p:spPr bwMode="auto">
            <a:xfrm>
              <a:off x="4948099" y="3273933"/>
              <a:ext cx="1131568" cy="540060"/>
            </a:xfrm>
            <a:prstGeom prst="rightArrow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•"/>
                <a:tabLst/>
              </a:pPr>
              <a:endParaRPr kumimoji="0" lang="de-DE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8" name="Textfeld 7"/>
            <p:cNvSpPr txBox="1"/>
            <p:nvPr/>
          </p:nvSpPr>
          <p:spPr>
            <a:xfrm>
              <a:off x="1016605" y="3860466"/>
              <a:ext cx="1598787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 anchorCtr="0">
              <a:spAutoFit/>
            </a:bodyPr>
            <a:lstStyle/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en-US" sz="1050" dirty="0">
                  <a:solidFill>
                    <a:schemeClr val="tx1"/>
                  </a:solidFill>
                </a:rPr>
                <a:t>Student : 	</a:t>
              </a:r>
              <a:r>
                <a:rPr lang="en-US" sz="105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 W -</a:t>
              </a:r>
            </a:p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en-US" sz="1050" dirty="0">
                  <a:solidFill>
                    <a:schemeClr val="tx1"/>
                  </a:solidFill>
                </a:rPr>
                <a:t>Tutor:	</a:t>
              </a:r>
              <a:r>
                <a:rPr lang="en-US" sz="105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 - -</a:t>
              </a:r>
            </a:p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en-US" sz="1050" dirty="0">
                  <a:solidFill>
                    <a:schemeClr val="tx1"/>
                  </a:solidFill>
                </a:rPr>
                <a:t>Lecturer: 	</a:t>
              </a:r>
              <a:r>
                <a:rPr lang="en-US" sz="105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 W D</a:t>
              </a:r>
            </a:p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en-US" sz="1050" dirty="0">
                  <a:solidFill>
                    <a:schemeClr val="tx1"/>
                  </a:solidFill>
                </a:rPr>
                <a:t>Admin: 	</a:t>
              </a:r>
              <a:r>
                <a:rPr lang="en-US" sz="105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 W D</a:t>
              </a:r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3606680" y="3860466"/>
              <a:ext cx="1598787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 anchorCtr="0">
              <a:spAutoFit/>
            </a:bodyPr>
            <a:lstStyle/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en-US" sz="1050" dirty="0">
                  <a:solidFill>
                    <a:schemeClr val="tx1"/>
                  </a:solidFill>
                </a:rPr>
                <a:t>Student: 	</a:t>
              </a:r>
              <a:r>
                <a:rPr lang="en-US" sz="105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 - -</a:t>
              </a:r>
            </a:p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en-US" sz="1050" dirty="0">
                  <a:solidFill>
                    <a:schemeClr val="tx1"/>
                  </a:solidFill>
                </a:rPr>
                <a:t>Tutor:	</a:t>
              </a:r>
              <a:r>
                <a:rPr lang="en-US" sz="105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 - -</a:t>
              </a:r>
            </a:p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en-US" sz="1050" dirty="0">
                  <a:solidFill>
                    <a:schemeClr val="tx1"/>
                  </a:solidFill>
                </a:rPr>
                <a:t>Lecturer : 	</a:t>
              </a:r>
              <a:r>
                <a:rPr lang="en-US" sz="105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 W D</a:t>
              </a:r>
            </a:p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en-US" sz="1050" dirty="0">
                  <a:solidFill>
                    <a:schemeClr val="tx1"/>
                  </a:solidFill>
                </a:rPr>
                <a:t>Admin: 	</a:t>
              </a:r>
              <a:r>
                <a:rPr lang="en-US" sz="105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 W D</a:t>
              </a:r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6106704" y="3860466"/>
              <a:ext cx="1598787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 anchorCtr="0">
              <a:spAutoFit/>
            </a:bodyPr>
            <a:lstStyle/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en-US" sz="1050" dirty="0">
                  <a:solidFill>
                    <a:schemeClr val="tx1"/>
                  </a:solidFill>
                </a:rPr>
                <a:t>Student : 	</a:t>
              </a:r>
              <a:r>
                <a:rPr lang="en-US" sz="105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 - -</a:t>
              </a:r>
            </a:p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en-US" sz="1050" dirty="0">
                  <a:solidFill>
                    <a:schemeClr val="tx1"/>
                  </a:solidFill>
                </a:rPr>
                <a:t>Tutor:	</a:t>
              </a:r>
              <a:r>
                <a:rPr lang="en-US" sz="105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 - -</a:t>
              </a:r>
            </a:p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en-US" sz="1050" dirty="0">
                  <a:solidFill>
                    <a:schemeClr val="tx1"/>
                  </a:solidFill>
                </a:rPr>
                <a:t>Lecturer: 	</a:t>
              </a:r>
              <a:r>
                <a:rPr lang="en-US" sz="105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 - -</a:t>
              </a:r>
            </a:p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en-US" sz="1050" dirty="0">
                  <a:solidFill>
                    <a:schemeClr val="tx1"/>
                  </a:solidFill>
                </a:rPr>
                <a:t>Admin: 	</a:t>
              </a:r>
              <a:r>
                <a:rPr lang="en-US" sz="105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 W D</a:t>
              </a:r>
            </a:p>
          </p:txBody>
        </p:sp>
        <p:sp>
          <p:nvSpPr>
            <p:cNvPr id="16" name="180-Grad-Pfeil 15"/>
            <p:cNvSpPr/>
            <p:nvPr/>
          </p:nvSpPr>
          <p:spPr bwMode="auto">
            <a:xfrm flipH="1" flipV="1">
              <a:off x="1511661" y="4601227"/>
              <a:ext cx="2894413" cy="659814"/>
            </a:xfrm>
            <a:prstGeom prst="uturnArrow">
              <a:avLst>
                <a:gd name="adj1" fmla="val 25000"/>
                <a:gd name="adj2" fmla="val 25000"/>
                <a:gd name="adj3" fmla="val 25000"/>
                <a:gd name="adj4" fmla="val 43750"/>
                <a:gd name="adj5" fmla="val 96471"/>
              </a:avLst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•"/>
                <a:tabLst/>
              </a:pPr>
              <a:endParaRPr kumimoji="0" lang="de-DE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7" name="180-Grad-Pfeil 16"/>
            <p:cNvSpPr/>
            <p:nvPr/>
          </p:nvSpPr>
          <p:spPr bwMode="auto">
            <a:xfrm flipH="1" flipV="1">
              <a:off x="1511660" y="4601227"/>
              <a:ext cx="5406659" cy="659814"/>
            </a:xfrm>
            <a:prstGeom prst="uturnArrow">
              <a:avLst>
                <a:gd name="adj1" fmla="val 25000"/>
                <a:gd name="adj2" fmla="val 25000"/>
                <a:gd name="adj3" fmla="val 25000"/>
                <a:gd name="adj4" fmla="val 43750"/>
                <a:gd name="adj5" fmla="val 96471"/>
              </a:avLst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•"/>
                <a:tabLst/>
              </a:pPr>
              <a:endParaRPr kumimoji="0" lang="de-DE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Textfeld 17"/>
            <p:cNvSpPr txBox="1"/>
            <p:nvPr/>
          </p:nvSpPr>
          <p:spPr>
            <a:xfrm>
              <a:off x="4532592" y="4616253"/>
              <a:ext cx="849497" cy="41549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 anchorCtr="0">
              <a:spAutoFit/>
            </a:bodyPr>
            <a:lstStyle/>
            <a:p>
              <a:pPr defTabSz="360363"/>
              <a:endParaRPr lang="en-US" sz="1050" dirty="0">
                <a:solidFill>
                  <a:schemeClr val="tx1"/>
                </a:solidFill>
              </a:endParaRPr>
            </a:p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en-US" sz="1050" dirty="0">
                  <a:solidFill>
                    <a:schemeClr val="tx1"/>
                  </a:solidFill>
                </a:rPr>
                <a:t>Lecturer</a:t>
              </a:r>
              <a:endParaRPr lang="en-US" sz="105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9" name="Textfeld 18"/>
            <p:cNvSpPr txBox="1"/>
            <p:nvPr/>
          </p:nvSpPr>
          <p:spPr>
            <a:xfrm>
              <a:off x="6923960" y="4777835"/>
              <a:ext cx="862291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 anchorCtr="0">
              <a:spAutoFit/>
            </a:bodyPr>
            <a:lstStyle/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en-US" sz="1050" dirty="0">
                  <a:solidFill>
                    <a:schemeClr val="tx1"/>
                  </a:solidFill>
                </a:rPr>
                <a:t>Lecturer</a:t>
              </a:r>
              <a:endParaRPr lang="en-US" sz="105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1" name="Textfeld 20"/>
            <p:cNvSpPr txBox="1"/>
            <p:nvPr/>
          </p:nvSpPr>
          <p:spPr>
            <a:xfrm>
              <a:off x="5024250" y="3023955"/>
              <a:ext cx="807889" cy="41549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 anchorCtr="0">
              <a:spAutoFit/>
            </a:bodyPr>
            <a:lstStyle/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en-US" sz="1050" dirty="0">
                  <a:solidFill>
                    <a:schemeClr val="tx1"/>
                  </a:solidFill>
                </a:rPr>
                <a:t>Tutor</a:t>
              </a:r>
            </a:p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en-US" sz="1050" dirty="0">
                  <a:solidFill>
                    <a:schemeClr val="tx1"/>
                  </a:solidFill>
                </a:rPr>
                <a:t>Lecturer</a:t>
              </a:r>
              <a:endParaRPr lang="en-US" sz="105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2" name="Textfeld 21"/>
            <p:cNvSpPr txBox="1"/>
            <p:nvPr/>
          </p:nvSpPr>
          <p:spPr>
            <a:xfrm>
              <a:off x="2333833" y="3113965"/>
              <a:ext cx="843086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 anchorCtr="0">
              <a:spAutoFit/>
            </a:bodyPr>
            <a:lstStyle/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en-US" sz="1050" dirty="0">
                  <a:solidFill>
                    <a:schemeClr val="tx1"/>
                  </a:solidFill>
                </a:rPr>
                <a:t>Everyone</a:t>
              </a:r>
            </a:p>
          </p:txBody>
        </p:sp>
      </p:grpSp>
      <p:sp>
        <p:nvSpPr>
          <p:cNvPr id="23" name="Textfeld 22"/>
          <p:cNvSpPr txBox="1"/>
          <p:nvPr/>
        </p:nvSpPr>
        <p:spPr>
          <a:xfrm>
            <a:off x="786799" y="5682782"/>
            <a:ext cx="83225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tx1"/>
                </a:solidFill>
              </a:rPr>
              <a:t>When you create a Vault instance with the configuration file, then you will have the lifecycle available, </a:t>
            </a:r>
            <a:br>
              <a:rPr lang="en-US" sz="1400" dirty="0">
                <a:solidFill>
                  <a:schemeClr val="tx1"/>
                </a:solidFill>
              </a:rPr>
            </a:br>
            <a:r>
              <a:rPr lang="en-US" sz="1400" dirty="0">
                <a:solidFill>
                  <a:schemeClr val="tx1"/>
                </a:solidFill>
              </a:rPr>
              <a:t>but since there are no user groups in place yet, you have the assign the rights.</a:t>
            </a:r>
          </a:p>
        </p:txBody>
      </p:sp>
    </p:spTree>
    <p:extLst>
      <p:ext uri="{BB962C8B-B14F-4D97-AF65-F5344CB8AC3E}">
        <p14:creationId xmlns:p14="http://schemas.microsoft.com/office/powerpoint/2010/main" val="864545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Vault Architecture </a:t>
            </a:r>
            <a:r>
              <a:rPr lang="de-DE" dirty="0" err="1"/>
              <a:t>example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Kai Mecke | </a:t>
            </a:r>
            <a:fld id="{7438D5F9-7EB4-4FE3-84B3-C163321D3BF7}" type="datetime1">
              <a:rPr lang="de-DE" smtClean="0"/>
              <a:pPr>
                <a:defRPr/>
              </a:pPr>
              <a:t>21.11.2017</a:t>
            </a:fld>
            <a:r>
              <a:rPr lang="de-DE"/>
              <a:t> | Folie </a:t>
            </a:r>
            <a:fld id="{3F3E0839-C4ED-4517-8AFB-CFB065CEBBCE}" type="slidenum">
              <a:rPr lang="de-DE" smtClean="0"/>
              <a:pPr>
                <a:defRPr/>
              </a:pPr>
              <a:t>3</a:t>
            </a:fld>
            <a:endParaRPr lang="de-DE" dirty="0">
              <a:latin typeface="Times New Roman" pitchFamily="18" charset="0"/>
            </a:endParaRP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07DBACB2-9C1B-49B0-8ECE-16B4776E383A}"/>
              </a:ext>
            </a:extLst>
          </p:cNvPr>
          <p:cNvGrpSpPr/>
          <p:nvPr/>
        </p:nvGrpSpPr>
        <p:grpSpPr>
          <a:xfrm>
            <a:off x="476545" y="513002"/>
            <a:ext cx="8027503" cy="5526288"/>
            <a:chOff x="476545" y="513002"/>
            <a:chExt cx="8027503" cy="5526288"/>
          </a:xfrm>
        </p:grpSpPr>
        <p:pic>
          <p:nvPicPr>
            <p:cNvPr id="1026" name="Picture 2" descr="Related image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67900" y="3008079"/>
              <a:ext cx="911780" cy="7301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5" name="Gerader Verbinder 24"/>
            <p:cNvCxnSpPr/>
            <p:nvPr/>
          </p:nvCxnSpPr>
          <p:spPr bwMode="auto">
            <a:xfrm>
              <a:off x="5877145" y="1718810"/>
              <a:ext cx="1051729" cy="156931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" name="Rechteck 4"/>
            <p:cNvSpPr/>
            <p:nvPr/>
          </p:nvSpPr>
          <p:spPr bwMode="auto">
            <a:xfrm flipH="1">
              <a:off x="791580" y="4284093"/>
              <a:ext cx="4645236" cy="1755197"/>
            </a:xfrm>
            <a:prstGeom prst="rect">
              <a:avLst/>
            </a:prstGeom>
            <a:noFill/>
            <a:ln w="38100" cap="flat" cmpd="sng" algn="ctr">
              <a:solidFill>
                <a:srgbClr val="329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449263">
                <a:spcBef>
                  <a:spcPct val="50000"/>
                </a:spcBef>
                <a:buClr>
                  <a:srgbClr val="000000"/>
                </a:buClr>
                <a:buSzPct val="100000"/>
              </a:pPr>
              <a:r>
                <a:rPr kumimoji="0" lang="de-DE" sz="1600" b="0" i="0" u="none" strike="noStrike" cap="none" normalizeH="0" baseline="0" dirty="0" err="1">
                  <a:ln>
                    <a:noFill/>
                  </a:ln>
                  <a:solidFill>
                    <a:srgbClr val="0070C0"/>
                  </a:solidFill>
                  <a:effectLst/>
                </a:rPr>
                <a:t>ASDK_VLT_Server</a:t>
              </a:r>
              <a:endParaRPr kumimoji="0" lang="de-DE" sz="16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</a:endParaRPr>
            </a:p>
          </p:txBody>
        </p:sp>
        <p:sp>
          <p:nvSpPr>
            <p:cNvPr id="6" name="Rechteck 5"/>
            <p:cNvSpPr/>
            <p:nvPr/>
          </p:nvSpPr>
          <p:spPr>
            <a:xfrm>
              <a:off x="2899430" y="4442869"/>
              <a:ext cx="2415213" cy="584775"/>
            </a:xfrm>
            <a:prstGeom prst="rect">
              <a:avLst/>
            </a:prstGeom>
            <a:ln w="15875">
              <a:solidFill>
                <a:srgbClr val="329FFF"/>
              </a:solidFill>
            </a:ln>
          </p:spPr>
          <p:txBody>
            <a:bodyPr wrap="none">
              <a:spAutoFit/>
            </a:bodyPr>
            <a:lstStyle/>
            <a:p>
              <a:r>
                <a:rPr lang="de-DE" sz="1600" dirty="0">
                  <a:solidFill>
                    <a:srgbClr val="0070C0"/>
                  </a:solidFill>
                </a:rPr>
                <a:t>ADMS </a:t>
              </a:r>
              <a:r>
                <a:rPr lang="de-DE" sz="1600" dirty="0" err="1">
                  <a:solidFill>
                    <a:srgbClr val="0070C0"/>
                  </a:solidFill>
                </a:rPr>
                <a:t>Console</a:t>
              </a:r>
              <a:r>
                <a:rPr lang="de-DE" sz="1600" dirty="0">
                  <a:solidFill>
                    <a:srgbClr val="0070C0"/>
                  </a:solidFill>
                </a:rPr>
                <a:t> </a:t>
              </a:r>
              <a:br>
                <a:rPr lang="de-DE" sz="1600" dirty="0">
                  <a:solidFill>
                    <a:srgbClr val="0070C0"/>
                  </a:solidFill>
                </a:rPr>
              </a:br>
              <a:r>
                <a:rPr lang="de-DE" sz="1600" dirty="0">
                  <a:solidFill>
                    <a:srgbClr val="0070C0"/>
                  </a:solidFill>
                </a:rPr>
                <a:t>Autodesk Vault Pro 20xx</a:t>
              </a:r>
              <a:endParaRPr lang="de-DE" sz="1600" dirty="0"/>
            </a:p>
          </p:txBody>
        </p:sp>
        <p:sp>
          <p:nvSpPr>
            <p:cNvPr id="7" name="Rechteck 6"/>
            <p:cNvSpPr/>
            <p:nvPr/>
          </p:nvSpPr>
          <p:spPr>
            <a:xfrm>
              <a:off x="2899430" y="5409220"/>
              <a:ext cx="2389608" cy="338554"/>
            </a:xfrm>
            <a:prstGeom prst="rect">
              <a:avLst/>
            </a:prstGeom>
            <a:ln w="15875">
              <a:solidFill>
                <a:srgbClr val="329FFF"/>
              </a:solidFill>
            </a:ln>
          </p:spPr>
          <p:txBody>
            <a:bodyPr wrap="square">
              <a:spAutoFit/>
            </a:bodyPr>
            <a:lstStyle/>
            <a:p>
              <a:r>
                <a:rPr lang="de-DE" sz="1600" dirty="0">
                  <a:solidFill>
                    <a:srgbClr val="0070C0"/>
                  </a:solidFill>
                </a:rPr>
                <a:t>Filestore</a:t>
              </a:r>
              <a:endParaRPr lang="de-DE" sz="1600" dirty="0"/>
            </a:p>
          </p:txBody>
        </p:sp>
        <p:sp>
          <p:nvSpPr>
            <p:cNvPr id="8" name="Rechteck 7"/>
            <p:cNvSpPr/>
            <p:nvPr/>
          </p:nvSpPr>
          <p:spPr bwMode="auto">
            <a:xfrm flipH="1">
              <a:off x="5652119" y="4284093"/>
              <a:ext cx="2835315" cy="1755197"/>
            </a:xfrm>
            <a:prstGeom prst="rect">
              <a:avLst/>
            </a:prstGeom>
            <a:noFill/>
            <a:ln w="38100" cap="flat" cmpd="sng" algn="ctr">
              <a:solidFill>
                <a:srgbClr val="329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tabLst/>
              </a:pPr>
              <a:r>
                <a:rPr kumimoji="0" lang="de-DE" sz="1600" b="0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</a:rPr>
                <a:t>MS-SQL</a:t>
              </a:r>
              <a:r>
                <a:rPr kumimoji="0" lang="de-DE" sz="1600" b="0" i="0" u="none" strike="noStrike" cap="none" normalizeH="0" dirty="0">
                  <a:ln>
                    <a:noFill/>
                  </a:ln>
                  <a:solidFill>
                    <a:srgbClr val="0070C0"/>
                  </a:solidFill>
                  <a:effectLst/>
                </a:rPr>
                <a:t> DB</a:t>
              </a:r>
              <a:r>
                <a:rPr kumimoji="0" lang="de-DE" sz="1600" b="0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</a:rPr>
                <a:t> 	@ </a:t>
              </a:r>
              <a:r>
                <a:rPr kumimoji="0" lang="de-DE" sz="1600" b="0" i="0" u="none" strike="noStrike" cap="none" normalizeH="0" baseline="0" dirty="0" err="1">
                  <a:ln>
                    <a:noFill/>
                  </a:ln>
                  <a:solidFill>
                    <a:srgbClr val="0070C0"/>
                  </a:solidFill>
                  <a:effectLst/>
                </a:rPr>
                <a:t>DataCenter</a:t>
              </a:r>
              <a:br>
                <a:rPr kumimoji="0" lang="de-DE" sz="1600" b="0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</a:rPr>
              </a:br>
              <a:r>
                <a:rPr kumimoji="0" lang="de-DE" sz="1600" b="0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</a:rPr>
                <a:t>			@ </a:t>
              </a:r>
              <a:r>
                <a:rPr kumimoji="0" lang="de-DE" sz="1600" b="0" i="0" u="none" strike="noStrike" cap="none" normalizeH="0" baseline="0" dirty="0" err="1">
                  <a:ln>
                    <a:noFill/>
                  </a:ln>
                  <a:solidFill>
                    <a:srgbClr val="0070C0"/>
                  </a:solidFill>
                  <a:effectLst/>
                </a:rPr>
                <a:t>localhost</a:t>
              </a:r>
              <a:endParaRPr kumimoji="0" lang="de-DE" sz="16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</a:endParaRPr>
            </a:p>
          </p:txBody>
        </p:sp>
        <p:sp>
          <p:nvSpPr>
            <p:cNvPr id="9" name="Rechteck 8"/>
            <p:cNvSpPr/>
            <p:nvPr/>
          </p:nvSpPr>
          <p:spPr>
            <a:xfrm>
              <a:off x="6114335" y="4998800"/>
              <a:ext cx="2295255" cy="584775"/>
            </a:xfrm>
            <a:prstGeom prst="rect">
              <a:avLst/>
            </a:prstGeom>
            <a:ln w="15875">
              <a:solidFill>
                <a:srgbClr val="329FFF"/>
              </a:solidFill>
            </a:ln>
          </p:spPr>
          <p:txBody>
            <a:bodyPr wrap="square">
              <a:spAutoFit/>
            </a:bodyPr>
            <a:lstStyle/>
            <a:p>
              <a:r>
                <a:rPr lang="de-DE" sz="1600" dirty="0">
                  <a:solidFill>
                    <a:srgbClr val="0070C0"/>
                  </a:solidFill>
                </a:rPr>
                <a:t>Instance: AUTODESKVAULT</a:t>
              </a:r>
              <a:endParaRPr lang="de-DE" sz="1600" dirty="0"/>
            </a:p>
          </p:txBody>
        </p:sp>
        <p:sp>
          <p:nvSpPr>
            <p:cNvPr id="10" name="Pfeil nach links und rechts 9"/>
            <p:cNvSpPr/>
            <p:nvPr/>
          </p:nvSpPr>
          <p:spPr bwMode="auto">
            <a:xfrm rot="1038420">
              <a:off x="5221845" y="4948058"/>
              <a:ext cx="930808" cy="215018"/>
            </a:xfrm>
            <a:prstGeom prst="leftRightArrow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•"/>
                <a:tabLst/>
              </a:pPr>
              <a:endParaRPr kumimoji="0" lang="de-DE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Pfeil nach links und rechts 10"/>
            <p:cNvSpPr/>
            <p:nvPr/>
          </p:nvSpPr>
          <p:spPr bwMode="auto">
            <a:xfrm rot="16200000">
              <a:off x="3296625" y="5108768"/>
              <a:ext cx="519524" cy="220330"/>
            </a:xfrm>
            <a:prstGeom prst="leftRightArrow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•"/>
                <a:tabLst/>
              </a:pPr>
              <a:endParaRPr kumimoji="0" lang="de-DE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Rechteck 13"/>
            <p:cNvSpPr/>
            <p:nvPr/>
          </p:nvSpPr>
          <p:spPr bwMode="auto">
            <a:xfrm flipH="1">
              <a:off x="791580" y="1844879"/>
              <a:ext cx="3970161" cy="144325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449263">
                <a:spcBef>
                  <a:spcPct val="50000"/>
                </a:spcBef>
                <a:buClr>
                  <a:srgbClr val="000000"/>
                </a:buClr>
                <a:buSzPct val="100000"/>
              </a:pPr>
              <a:endParaRPr lang="de-DE" sz="1600" dirty="0">
                <a:solidFill>
                  <a:srgbClr val="00B050"/>
                </a:solidFill>
              </a:endParaRPr>
            </a:p>
          </p:txBody>
        </p:sp>
        <p:sp>
          <p:nvSpPr>
            <p:cNvPr id="13" name="Rechteck 12"/>
            <p:cNvSpPr/>
            <p:nvPr/>
          </p:nvSpPr>
          <p:spPr bwMode="auto">
            <a:xfrm flipH="1">
              <a:off x="1129117" y="2069369"/>
              <a:ext cx="3970161" cy="144325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449263">
                <a:spcBef>
                  <a:spcPct val="50000"/>
                </a:spcBef>
                <a:buClr>
                  <a:srgbClr val="000000"/>
                </a:buClr>
                <a:buSzPct val="100000"/>
              </a:pPr>
              <a:endParaRPr lang="de-DE" sz="1600" dirty="0">
                <a:solidFill>
                  <a:srgbClr val="00B050"/>
                </a:solidFill>
              </a:endParaRPr>
            </a:p>
          </p:txBody>
        </p:sp>
        <p:sp>
          <p:nvSpPr>
            <p:cNvPr id="12" name="Rechteck 11"/>
            <p:cNvSpPr/>
            <p:nvPr/>
          </p:nvSpPr>
          <p:spPr bwMode="auto">
            <a:xfrm flipH="1">
              <a:off x="476545" y="2258870"/>
              <a:ext cx="4960270" cy="144325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449263">
                <a:spcBef>
                  <a:spcPct val="50000"/>
                </a:spcBef>
                <a:buClr>
                  <a:srgbClr val="000000"/>
                </a:buClr>
                <a:buSzPct val="100000"/>
              </a:pPr>
              <a:r>
                <a:rPr lang="de-DE" sz="1600" dirty="0">
                  <a:solidFill>
                    <a:srgbClr val="00B050"/>
                  </a:solidFill>
                </a:rPr>
                <a:t>(virtual ?) Clients</a:t>
              </a:r>
            </a:p>
          </p:txBody>
        </p:sp>
        <p:sp>
          <p:nvSpPr>
            <p:cNvPr id="15" name="Rechteck 14"/>
            <p:cNvSpPr/>
            <p:nvPr/>
          </p:nvSpPr>
          <p:spPr>
            <a:xfrm>
              <a:off x="2231740" y="2598760"/>
              <a:ext cx="2962418" cy="741737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449263">
                <a:spcBef>
                  <a:spcPct val="50000"/>
                </a:spcBef>
                <a:buClr>
                  <a:srgbClr val="000000"/>
                </a:buClr>
                <a:buSzPct val="100000"/>
              </a:pPr>
              <a:r>
                <a:rPr lang="de-DE" sz="1600" dirty="0">
                  <a:solidFill>
                    <a:srgbClr val="00B050"/>
                  </a:solidFill>
                </a:rPr>
                <a:t>Vault Professional Client 201x </a:t>
              </a:r>
            </a:p>
          </p:txBody>
        </p:sp>
        <p:sp>
          <p:nvSpPr>
            <p:cNvPr id="16" name="Pfeil nach links und rechts 15"/>
            <p:cNvSpPr/>
            <p:nvPr/>
          </p:nvSpPr>
          <p:spPr bwMode="auto">
            <a:xfrm rot="16200000">
              <a:off x="2944411" y="3750792"/>
              <a:ext cx="1223954" cy="220330"/>
            </a:xfrm>
            <a:prstGeom prst="leftRightArrow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•"/>
                <a:tabLst/>
              </a:pPr>
              <a:endParaRPr kumimoji="0" lang="de-DE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Rechteck 17"/>
            <p:cNvSpPr/>
            <p:nvPr/>
          </p:nvSpPr>
          <p:spPr bwMode="auto">
            <a:xfrm flipH="1">
              <a:off x="6928874" y="1561785"/>
              <a:ext cx="1575174" cy="707886"/>
            </a:xfrm>
            <a:prstGeom prst="rect">
              <a:avLst/>
            </a:prstGeom>
            <a:noFill/>
            <a:ln w="317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tabLst/>
              </a:pPr>
              <a:r>
                <a:rPr lang="de-DE" sz="1600" dirty="0">
                  <a:solidFill>
                    <a:schemeClr val="tx1"/>
                  </a:solidFill>
                </a:rPr>
                <a:t>External User</a:t>
              </a:r>
            </a:p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tabLst/>
              </a:pPr>
              <a:r>
                <a:rPr kumimoji="0" lang="de-DE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z.B</a:t>
              </a:r>
              <a:r>
                <a:rPr lang="de-DE" sz="1600" dirty="0">
                  <a:solidFill>
                    <a:schemeClr val="tx1"/>
                  </a:solidFill>
                </a:rPr>
                <a:t>. Mecke</a:t>
              </a:r>
              <a:endParaRPr kumimoji="0" lang="de-DE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Pfeil nach links und rechts 21"/>
            <p:cNvSpPr/>
            <p:nvPr/>
          </p:nvSpPr>
          <p:spPr bwMode="auto">
            <a:xfrm rot="20174236">
              <a:off x="4978254" y="2354524"/>
              <a:ext cx="2051379" cy="427970"/>
            </a:xfrm>
            <a:prstGeom prst="leftRightArrow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defTabSz="449263">
                <a:spcBef>
                  <a:spcPct val="50000"/>
                </a:spcBef>
                <a:buClr>
                  <a:srgbClr val="000000"/>
                </a:buClr>
                <a:buSzPct val="100000"/>
              </a:pPr>
              <a:r>
                <a:rPr lang="de-DE" sz="800" dirty="0">
                  <a:solidFill>
                    <a:schemeClr val="tx1"/>
                  </a:solidFill>
                </a:rPr>
                <a:t>VPN &amp; RDP | Horizon  |  Citrix</a:t>
              </a:r>
              <a:endParaRPr lang="de-DE" sz="1050" dirty="0">
                <a:solidFill>
                  <a:schemeClr val="tx1"/>
                </a:solidFill>
              </a:endParaRPr>
            </a:p>
          </p:txBody>
        </p:sp>
        <p:sp>
          <p:nvSpPr>
            <p:cNvPr id="23" name="Pfeil nach links und rechts 22"/>
            <p:cNvSpPr/>
            <p:nvPr/>
          </p:nvSpPr>
          <p:spPr bwMode="auto">
            <a:xfrm rot="19215689">
              <a:off x="4624540" y="3165658"/>
              <a:ext cx="2991545" cy="427970"/>
            </a:xfrm>
            <a:prstGeom prst="leftRightArrow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defTabSz="449263">
                <a:spcBef>
                  <a:spcPct val="50000"/>
                </a:spcBef>
                <a:buClr>
                  <a:srgbClr val="000000"/>
                </a:buClr>
                <a:buSzPct val="100000"/>
              </a:pPr>
              <a:r>
                <a:rPr lang="de-DE" sz="800" dirty="0">
                  <a:solidFill>
                    <a:schemeClr val="tx1"/>
                  </a:solidFill>
                </a:rPr>
                <a:t>VPN &amp; RDP | Horizon  |  Citrix</a:t>
              </a:r>
              <a:endParaRPr lang="de-DE" sz="1050" dirty="0">
                <a:solidFill>
                  <a:schemeClr val="tx1"/>
                </a:solidFill>
              </a:endParaRPr>
            </a:p>
          </p:txBody>
        </p:sp>
        <p:sp>
          <p:nvSpPr>
            <p:cNvPr id="26" name="Rechteck 25"/>
            <p:cNvSpPr/>
            <p:nvPr/>
          </p:nvSpPr>
          <p:spPr>
            <a:xfrm>
              <a:off x="890528" y="4918050"/>
              <a:ext cx="1820498" cy="584775"/>
            </a:xfrm>
            <a:prstGeom prst="rect">
              <a:avLst/>
            </a:prstGeom>
            <a:ln w="15875">
              <a:solidFill>
                <a:srgbClr val="329FFF"/>
              </a:solidFill>
            </a:ln>
          </p:spPr>
          <p:txBody>
            <a:bodyPr wrap="none">
              <a:spAutoFit/>
            </a:bodyPr>
            <a:lstStyle/>
            <a:p>
              <a:r>
                <a:rPr lang="de-DE" sz="1600" dirty="0">
                  <a:solidFill>
                    <a:srgbClr val="0070C0"/>
                  </a:solidFill>
                </a:rPr>
                <a:t>Vault Professional</a:t>
              </a:r>
              <a:br>
                <a:rPr lang="de-DE" sz="1600" dirty="0">
                  <a:solidFill>
                    <a:srgbClr val="0070C0"/>
                  </a:solidFill>
                </a:rPr>
              </a:br>
              <a:r>
                <a:rPr lang="de-DE" sz="1600" dirty="0">
                  <a:solidFill>
                    <a:srgbClr val="0070C0"/>
                  </a:solidFill>
                </a:rPr>
                <a:t>Client 2018 </a:t>
              </a:r>
            </a:p>
          </p:txBody>
        </p:sp>
        <p:sp>
          <p:nvSpPr>
            <p:cNvPr id="27" name="Rechteck 26"/>
            <p:cNvSpPr/>
            <p:nvPr/>
          </p:nvSpPr>
          <p:spPr bwMode="auto">
            <a:xfrm flipH="1">
              <a:off x="6163565" y="513002"/>
              <a:ext cx="1719718" cy="334934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rgbClr val="329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tabLst/>
              </a:pPr>
              <a:r>
                <a:rPr kumimoji="0" lang="de-DE" sz="1600" b="0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</a:rPr>
                <a:t>Server Side</a:t>
              </a:r>
            </a:p>
          </p:txBody>
        </p:sp>
        <p:sp>
          <p:nvSpPr>
            <p:cNvPr id="30" name="Rechteck 29"/>
            <p:cNvSpPr/>
            <p:nvPr/>
          </p:nvSpPr>
          <p:spPr bwMode="auto">
            <a:xfrm flipH="1">
              <a:off x="6176624" y="982681"/>
              <a:ext cx="1719718" cy="334934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tabLst/>
              </a:pPr>
              <a:r>
                <a:rPr kumimoji="0" lang="de-DE" sz="1600" b="0" i="0" u="none" strike="noStrike" cap="none" normalizeH="0" baseline="0" dirty="0">
                  <a:ln>
                    <a:noFill/>
                  </a:ln>
                  <a:solidFill>
                    <a:srgbClr val="00B050"/>
                  </a:solidFill>
                  <a:effectLst/>
                </a:rPr>
                <a:t>Multiple Clients</a:t>
              </a:r>
            </a:p>
          </p:txBody>
        </p:sp>
        <p:sp>
          <p:nvSpPr>
            <p:cNvPr id="28" name="Rechteck 27"/>
            <p:cNvSpPr/>
            <p:nvPr/>
          </p:nvSpPr>
          <p:spPr>
            <a:xfrm>
              <a:off x="655651" y="2609225"/>
              <a:ext cx="1481209" cy="741737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449263">
                <a:spcBef>
                  <a:spcPct val="50000"/>
                </a:spcBef>
                <a:buClr>
                  <a:srgbClr val="000000"/>
                </a:buClr>
                <a:buSzPct val="100000"/>
              </a:pPr>
              <a:r>
                <a:rPr lang="de-DE" sz="1600" dirty="0">
                  <a:solidFill>
                    <a:srgbClr val="00B050"/>
                  </a:solidFill>
                </a:rPr>
                <a:t>Inventor 201x </a:t>
              </a:r>
            </a:p>
          </p:txBody>
        </p:sp>
        <p:sp>
          <p:nvSpPr>
            <p:cNvPr id="29" name="Pfeil nach links und rechts 28"/>
            <p:cNvSpPr/>
            <p:nvPr/>
          </p:nvSpPr>
          <p:spPr bwMode="auto">
            <a:xfrm rot="13369643">
              <a:off x="1736725" y="3730092"/>
              <a:ext cx="1579853" cy="304505"/>
            </a:xfrm>
            <a:prstGeom prst="leftRightArrow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•"/>
                <a:tabLst/>
              </a:pPr>
              <a:endParaRPr kumimoji="0" lang="de-DE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45997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Get started for students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Kai Mecke | </a:t>
            </a:r>
            <a:fld id="{7438D5F9-7EB4-4FE3-84B3-C163321D3BF7}" type="datetime1">
              <a:rPr lang="de-DE" smtClean="0"/>
              <a:pPr>
                <a:defRPr/>
              </a:pPr>
              <a:t>21.11.2017</a:t>
            </a:fld>
            <a:r>
              <a:rPr lang="de-DE"/>
              <a:t> | Folie </a:t>
            </a:r>
            <a:fld id="{3F3E0839-C4ED-4517-8AFB-CFB065CEBBCE}" type="slidenum">
              <a:rPr lang="de-DE" smtClean="0"/>
              <a:pPr>
                <a:defRPr/>
              </a:pPr>
              <a:t>4</a:t>
            </a:fld>
            <a:endParaRPr lang="de-DE" dirty="0">
              <a:latin typeface="Times New Roman" pitchFamily="18" charset="0"/>
            </a:endParaRP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You are starting to work on a new windows account? You probably want to get started with your students like this: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(Start &amp; Close Inventor to register file extensions)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Vault Client Login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Get the Project file from the Vault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Double-Click the project file to start Inventor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Go to the Vault </a:t>
            </a:r>
            <a:r>
              <a:rPr lang="en-US" sz="2400" dirty="0" err="1"/>
              <a:t>Addin</a:t>
            </a:r>
            <a:r>
              <a:rPr lang="en-US" sz="2400" dirty="0"/>
              <a:t> in Inventor and Login into  Vault (second independent connection)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Open a file from the library as example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Create you own Parts &amp; Assemblies, </a:t>
            </a:r>
            <a:r>
              <a:rPr lang="en-US" sz="2400" dirty="0" err="1"/>
              <a:t>Dwg</a:t>
            </a:r>
            <a:r>
              <a:rPr lang="en-US" sz="24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74252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B7B8EF-CE34-4114-922A-6F7ACCDF0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 in the folder structure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A731BED-63F1-4E1A-89C2-6AC3CA86641B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Kai Mecke | </a:t>
            </a:r>
            <a:fld id="{7438D5F9-7EB4-4FE3-84B3-C163321D3BF7}" type="datetime1">
              <a:rPr lang="de-DE" smtClean="0"/>
              <a:pPr>
                <a:defRPr/>
              </a:pPr>
              <a:t>21.11.2017</a:t>
            </a:fld>
            <a:r>
              <a:rPr lang="de-DE"/>
              <a:t> | Folie </a:t>
            </a:r>
            <a:fld id="{3F3E0839-C4ED-4517-8AFB-CFB065CEBBCE}" type="slidenum">
              <a:rPr lang="de-DE" smtClean="0"/>
              <a:pPr>
                <a:defRPr/>
              </a:pPr>
              <a:t>5</a:t>
            </a:fld>
            <a:endParaRPr lang="de-DE" dirty="0">
              <a:latin typeface="Times New Roman" pitchFamily="18" charset="0"/>
            </a:endParaRP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6A39DD5-9A6A-4B24-8A6E-03CB51EA4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8" y="1592265"/>
            <a:ext cx="3196047" cy="4787900"/>
          </a:xfrm>
        </p:spPr>
        <p:txBody>
          <a:bodyPr/>
          <a:lstStyle/>
          <a:p>
            <a:r>
              <a:rPr lang="en-US" sz="2400" dirty="0"/>
              <a:t>In the Vault Client navigate to your Group folder</a:t>
            </a:r>
          </a:p>
          <a:p>
            <a:r>
              <a:rPr lang="en-US" sz="2400" dirty="0"/>
              <a:t>In the context menu find the “Got to Working Folder” command to create the local folder structure to initially save files.</a:t>
            </a:r>
          </a:p>
        </p:txBody>
      </p:sp>
      <p:pic>
        <p:nvPicPr>
          <p:cNvPr id="5" name="Grafik 4" descr="Bildschirmausschnitt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875" y="1592265"/>
            <a:ext cx="2562583" cy="2553056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 rotWithShape="1">
          <a:blip r:embed="rId4"/>
          <a:srcRect l="2731"/>
          <a:stretch/>
        </p:blipFill>
        <p:spPr>
          <a:xfrm>
            <a:off x="5697125" y="3026897"/>
            <a:ext cx="1603050" cy="3353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78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Configuration: Categories and Properties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Kai Mecke | </a:t>
            </a:r>
            <a:fld id="{7438D5F9-7EB4-4FE3-84B3-C163321D3BF7}" type="datetime1">
              <a:rPr lang="de-DE" smtClean="0"/>
              <a:pPr>
                <a:defRPr/>
              </a:pPr>
              <a:t>21.11.2017</a:t>
            </a:fld>
            <a:r>
              <a:rPr lang="de-DE" dirty="0"/>
              <a:t> | Folie </a:t>
            </a:r>
            <a:fld id="{3F3E0839-C4ED-4517-8AFB-CFB065CEBBCE}" type="slidenum">
              <a:rPr lang="de-DE" smtClean="0"/>
              <a:pPr>
                <a:defRPr/>
              </a:pPr>
              <a:t>6</a:t>
            </a:fld>
            <a:endParaRPr lang="de-DE" dirty="0">
              <a:latin typeface="Times New Roman" pitchFamily="18" charset="0"/>
            </a:endParaRP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Engineering (Category)</a:t>
            </a:r>
          </a:p>
          <a:p>
            <a:pPr lvl="1"/>
            <a:r>
              <a:rPr lang="en-US" dirty="0"/>
              <a:t>Rules: Inventor Files</a:t>
            </a:r>
          </a:p>
          <a:p>
            <a:pPr lvl="1"/>
            <a:r>
              <a:rPr lang="en-US" dirty="0"/>
              <a:t>Lifecycle: Academic Engineering Release Process</a:t>
            </a:r>
          </a:p>
          <a:p>
            <a:pPr lvl="1"/>
            <a:r>
              <a:rPr lang="en-US" dirty="0"/>
              <a:t>Properties: None</a:t>
            </a:r>
          </a:p>
          <a:p>
            <a:pPr lvl="1"/>
            <a:r>
              <a:rPr lang="de-DE" dirty="0"/>
              <a:t>Revision </a:t>
            </a:r>
            <a:r>
              <a:rPr lang="de-DE" dirty="0" err="1"/>
              <a:t>schema</a:t>
            </a:r>
            <a:r>
              <a:rPr lang="de-DE" dirty="0"/>
              <a:t>: </a:t>
            </a:r>
            <a:r>
              <a:rPr lang="en-US" dirty="0"/>
              <a:t>Standard Alphabetic Format</a:t>
            </a:r>
            <a:endParaRPr lang="de-DE" dirty="0"/>
          </a:p>
          <a:p>
            <a:pPr lvl="1"/>
            <a:endParaRPr lang="de-DE" dirty="0"/>
          </a:p>
          <a:p>
            <a:r>
              <a:rPr lang="en-US" dirty="0"/>
              <a:t>Basic</a:t>
            </a:r>
          </a:p>
          <a:p>
            <a:pPr lvl="1"/>
            <a:r>
              <a:rPr lang="en-US" dirty="0"/>
              <a:t>Rules : Documents (doc, txt, etc.)</a:t>
            </a:r>
          </a:p>
          <a:p>
            <a:pPr lvl="1"/>
            <a:r>
              <a:rPr lang="en-US" dirty="0"/>
              <a:t>Lifecycle: Academic Simple Release Process</a:t>
            </a:r>
          </a:p>
          <a:p>
            <a:pPr lvl="1"/>
            <a:r>
              <a:rPr lang="en-US" dirty="0"/>
              <a:t>Properties: None</a:t>
            </a:r>
          </a:p>
          <a:p>
            <a:pPr lvl="1"/>
            <a:r>
              <a:rPr lang="de-DE" dirty="0"/>
              <a:t>Revision </a:t>
            </a:r>
            <a:r>
              <a:rPr lang="de-DE" dirty="0" err="1"/>
              <a:t>schema</a:t>
            </a:r>
            <a:r>
              <a:rPr lang="de-DE" dirty="0"/>
              <a:t>: None</a:t>
            </a:r>
          </a:p>
        </p:txBody>
      </p:sp>
    </p:spTree>
    <p:extLst>
      <p:ext uri="{BB962C8B-B14F-4D97-AF65-F5344CB8AC3E}">
        <p14:creationId xmlns:p14="http://schemas.microsoft.com/office/powerpoint/2010/main" val="1493948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Item View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Kai Mecke | </a:t>
            </a:r>
            <a:fld id="{7438D5F9-7EB4-4FE3-84B3-C163321D3BF7}" type="datetime1">
              <a:rPr lang="de-DE" smtClean="0"/>
              <a:pPr>
                <a:defRPr/>
              </a:pPr>
              <a:t>21.11.2017</a:t>
            </a:fld>
            <a:r>
              <a:rPr lang="de-DE"/>
              <a:t> | Folie </a:t>
            </a:r>
            <a:fld id="{3F3E0839-C4ED-4517-8AFB-CFB065CEBBCE}" type="slidenum">
              <a:rPr lang="de-DE" smtClean="0"/>
              <a:pPr>
                <a:defRPr/>
              </a:pPr>
              <a:t>7</a:t>
            </a:fld>
            <a:endParaRPr lang="de-DE" dirty="0">
              <a:latin typeface="Times New Roman" pitchFamily="18" charset="0"/>
            </a:endParaRPr>
          </a:p>
        </p:txBody>
      </p:sp>
      <p:pic>
        <p:nvPicPr>
          <p:cNvPr id="5" name="Inhaltsplatzhalter 4" descr="Bildschirmausschnitt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575" y="1536005"/>
            <a:ext cx="5247157" cy="4787900"/>
          </a:xfrm>
        </p:spPr>
      </p:pic>
      <p:sp>
        <p:nvSpPr>
          <p:cNvPr id="6" name="Rechteck 5"/>
          <p:cNvSpPr/>
          <p:nvPr/>
        </p:nvSpPr>
        <p:spPr bwMode="auto">
          <a:xfrm>
            <a:off x="3776786" y="2742672"/>
            <a:ext cx="898512" cy="906000"/>
          </a:xfrm>
          <a:prstGeom prst="rect">
            <a:avLst/>
          </a:prstGeom>
          <a:noFill/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hteck 6"/>
          <p:cNvSpPr/>
          <p:nvPr/>
        </p:nvSpPr>
        <p:spPr bwMode="auto">
          <a:xfrm>
            <a:off x="2606656" y="2022592"/>
            <a:ext cx="810090" cy="315035"/>
          </a:xfrm>
          <a:prstGeom prst="rect">
            <a:avLst/>
          </a:prstGeom>
          <a:noFill/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FD4866B6-CE05-49B3-9B7D-B8388FE52E0C}"/>
              </a:ext>
            </a:extLst>
          </p:cNvPr>
          <p:cNvSpPr/>
          <p:nvPr/>
        </p:nvSpPr>
        <p:spPr bwMode="auto">
          <a:xfrm flipH="1">
            <a:off x="6282189" y="1997296"/>
            <a:ext cx="2070230" cy="242181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  <a:buSzPct val="100000"/>
              <a:tabLst/>
            </a:pPr>
            <a:r>
              <a: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Disable the item and ECO mangement, if you do not want to work with this.</a:t>
            </a:r>
          </a:p>
        </p:txBody>
      </p:sp>
    </p:spTree>
    <p:extLst>
      <p:ext uri="{BB962C8B-B14F-4D97-AF65-F5344CB8AC3E}">
        <p14:creationId xmlns:p14="http://schemas.microsoft.com/office/powerpoint/2010/main" val="3090486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E719D5-BC01-4E28-BBC6-A2A805167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58AF83B-A802-4F55-88AD-90C6747FCB4E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Kai Mecke | </a:t>
            </a:r>
            <a:fld id="{7438D5F9-7EB4-4FE3-84B3-C163321D3BF7}" type="datetime1">
              <a:rPr lang="de-DE" smtClean="0"/>
              <a:pPr>
                <a:defRPr/>
              </a:pPr>
              <a:t>21.11.2017</a:t>
            </a:fld>
            <a:r>
              <a:rPr lang="de-DE"/>
              <a:t> | Folie </a:t>
            </a:r>
            <a:fld id="{3F3E0839-C4ED-4517-8AFB-CFB065CEBBCE}" type="slidenum">
              <a:rPr lang="de-DE" smtClean="0"/>
              <a:pPr>
                <a:defRPr/>
              </a:pPr>
              <a:t>8</a:t>
            </a:fld>
            <a:endParaRPr lang="de-DE" dirty="0">
              <a:latin typeface="Times New Roman" pitchFamily="18" charset="0"/>
            </a:endParaRP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0291657-5B00-476F-88FE-1ECE4CDE4F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A7A77A3-43AA-4E4F-836E-D3931BD467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223755" y="114404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Grafik 9">
            <a:extLst>
              <a:ext uri="{FF2B5EF4-FFF2-40B4-BE49-F238E27FC236}">
                <a16:creationId xmlns:a16="http://schemas.microsoft.com/office/drawing/2014/main" id="{C1761EAC-E2F3-49E6-BEE4-7135C42377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527"/>
          <a:stretch>
            <a:fillRect/>
          </a:stretch>
        </p:blipFill>
        <p:spPr bwMode="auto">
          <a:xfrm>
            <a:off x="529601" y="1952815"/>
            <a:ext cx="3284448" cy="2052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6">
            <a:extLst>
              <a:ext uri="{FF2B5EF4-FFF2-40B4-BE49-F238E27FC236}">
                <a16:creationId xmlns:a16="http://schemas.microsoft.com/office/drawing/2014/main" id="{C3934FE3-6294-4F44-8805-0EBBCE351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8" y="3564015"/>
            <a:ext cx="7568824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DE" altLang="de-DE" sz="16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</a:br>
            <a:br>
              <a:rPr kumimoji="0" lang="de-DE" altLang="de-DE" sz="16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</a:br>
            <a:endParaRPr kumimoji="0" lang="de-DE" altLang="de-DE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6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Dr.-Ing. Kai Mecke</a:t>
            </a:r>
            <a:br>
              <a:rPr kumimoji="0" lang="de-DE" altLang="de-DE" sz="16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</a:br>
            <a:r>
              <a:rPr kumimoji="0" lang="de-DE" altLang="de-DE" sz="16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Feldberg Str. 17</a:t>
            </a:r>
            <a:br>
              <a:rPr kumimoji="0" lang="de-DE" altLang="de-DE" sz="16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</a:br>
            <a:r>
              <a:rPr kumimoji="0" lang="de-DE" altLang="de-DE" sz="16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61440 Oberursel</a:t>
            </a:r>
            <a:endParaRPr kumimoji="0" lang="de-DE" altLang="de-DE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de-DE" sz="16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Mail   </a:t>
            </a:r>
            <a:r>
              <a:rPr kumimoji="0" lang="en-US" altLang="de-DE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  <a:hlinkClick r:id="rId3"/>
              </a:rPr>
              <a:t>info@mecke.net</a:t>
            </a:r>
            <a:endParaRPr kumimoji="0" lang="de-DE" altLang="de-DE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de-DE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653925"/>
      </p:ext>
    </p:extLst>
  </p:cSld>
  <p:clrMapOvr>
    <a:masterClrMapping/>
  </p:clrMapOvr>
</p:sld>
</file>

<file path=ppt/theme/theme1.xml><?xml version="1.0" encoding="utf-8"?>
<a:theme xmlns:a="http://schemas.openxmlformats.org/drawingml/2006/main" name="Mecke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  <a:spAutoFit/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Char char="•"/>
          <a:tabLst/>
          <a:defRPr kumimoji="0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418</Words>
  <Application>Microsoft Office PowerPoint</Application>
  <PresentationFormat>Bildschirmpräsentation (4:3)</PresentationFormat>
  <Paragraphs>102</Paragraphs>
  <Slides>8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8</vt:i4>
      </vt:variant>
    </vt:vector>
  </HeadingPairs>
  <TitlesOfParts>
    <vt:vector size="17" baseType="lpstr">
      <vt:lpstr>Arial</vt:lpstr>
      <vt:lpstr>Calibri</vt:lpstr>
      <vt:lpstr>Cambria</vt:lpstr>
      <vt:lpstr>Courier New</vt:lpstr>
      <vt:lpstr>Stafford</vt:lpstr>
      <vt:lpstr>Times New Roman</vt:lpstr>
      <vt:lpstr>Wingdings</vt:lpstr>
      <vt:lpstr>Mecke</vt:lpstr>
      <vt:lpstr>Benutzerdefiniertes Design</vt:lpstr>
      <vt:lpstr>mecke engineering information         </vt:lpstr>
      <vt:lpstr>Configuration of the academic lifecycles</vt:lpstr>
      <vt:lpstr>Vault Architecture example</vt:lpstr>
      <vt:lpstr>Get started for students</vt:lpstr>
      <vt:lpstr>Work in the folder structure</vt:lpstr>
      <vt:lpstr>Configuration: Categories and Properties</vt:lpstr>
      <vt:lpstr>Item View</vt:lpstr>
      <vt:lpstr>Contact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mecke</dc:creator>
  <cp:lastModifiedBy>Kai Mecke</cp:lastModifiedBy>
  <cp:revision>528</cp:revision>
  <cp:lastPrinted>2012-03-30T06:55:36Z</cp:lastPrinted>
  <dcterms:modified xsi:type="dcterms:W3CDTF">2017-11-21T21:09:34Z</dcterms:modified>
</cp:coreProperties>
</file>